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ink/ink1.xml" ContentType="application/inkml+xml"/>
  <Override PartName="/ppt/ink/ink2.xml" ContentType="application/inkml+xml"/>
  <Override PartName="/ppt/tags/tag3.xml" ContentType="application/vnd.openxmlformats-officedocument.presentationml.tags+xml"/>
  <Override PartName="/ppt/notesSlides/notesSlide6.xml" ContentType="application/vnd.openxmlformats-officedocument.presentationml.notesSlide+xml"/>
  <Override PartName="/ppt/ink/ink3.xml" ContentType="application/inkml+xml"/>
  <Override PartName="/ppt/ink/ink4.xml" ContentType="application/inkml+xml"/>
  <Override PartName="/ppt/tags/tag4.xml" ContentType="application/vnd.openxmlformats-officedocument.presentationml.tags+xml"/>
  <Override PartName="/ppt/notesSlides/notesSlide7.xml" ContentType="application/vnd.openxmlformats-officedocument.presentationml.notesSlide+xml"/>
  <Override PartName="/ppt/ink/ink5.xml" ContentType="application/inkml+xml"/>
  <Override PartName="/ppt/ink/ink6.xml" ContentType="application/inkml+xml"/>
  <Override PartName="/ppt/tags/tag5.xml" ContentType="application/vnd.openxmlformats-officedocument.presentationml.tags+xml"/>
  <Override PartName="/ppt/notesSlides/notesSlide8.xml" ContentType="application/vnd.openxmlformats-officedocument.presentationml.notesSlide+xml"/>
  <Override PartName="/ppt/ink/ink7.xml" ContentType="application/inkml+xml"/>
  <Override PartName="/ppt/ink/ink8.xml" ContentType="application/inkml+xml"/>
  <Override PartName="/ppt/tags/tag6.xml" ContentType="application/vnd.openxmlformats-officedocument.presentationml.tags+xml"/>
  <Override PartName="/ppt/notesSlides/notesSlide9.xml" ContentType="application/vnd.openxmlformats-officedocument.presentationml.notesSlide+xml"/>
  <Override PartName="/ppt/ink/ink9.xml" ContentType="application/inkml+xml"/>
  <Override PartName="/ppt/ink/ink10.xml" ContentType="application/inkml+xml"/>
  <Override PartName="/ppt/tags/tag7.xml" ContentType="application/vnd.openxmlformats-officedocument.presentationml.tags+xml"/>
  <Override PartName="/ppt/notesSlides/notesSlide10.xml" ContentType="application/vnd.openxmlformats-officedocument.presentationml.notesSlide+xml"/>
  <Override PartName="/ppt/ink/ink11.xml" ContentType="application/inkml+xml"/>
  <Override PartName="/ppt/ink/ink12.xml" ContentType="application/inkml+xml"/>
  <Override PartName="/ppt/tags/tag8.xml" ContentType="application/vnd.openxmlformats-officedocument.presentationml.tags+xml"/>
  <Override PartName="/ppt/notesSlides/notesSlide11.xml" ContentType="application/vnd.openxmlformats-officedocument.presentationml.notesSlide+xml"/>
  <Override PartName="/ppt/ink/ink13.xml" ContentType="application/inkml+xml"/>
  <Override PartName="/ppt/tags/tag9.xml" ContentType="application/vnd.openxmlformats-officedocument.presentationml.tags+xml"/>
  <Override PartName="/ppt/notesSlides/notesSlide12.xml" ContentType="application/vnd.openxmlformats-officedocument.presentationml.notesSlide+xml"/>
  <Override PartName="/ppt/ink/ink14.xml" ContentType="application/inkml+xml"/>
  <Override PartName="/ppt/ink/ink15.xml" ContentType="application/inkml+xml"/>
  <Override PartName="/ppt/tags/tag10.xml" ContentType="application/vnd.openxmlformats-officedocument.presentationml.tags+xml"/>
  <Override PartName="/ppt/notesSlides/notesSlide13.xml" ContentType="application/vnd.openxmlformats-officedocument.presentationml.notesSlide+xml"/>
  <Override PartName="/ppt/tags/tag11.xml" ContentType="application/vnd.openxmlformats-officedocument.presentationml.tags+xml"/>
  <Override PartName="/ppt/notesSlides/notesSlide14.xml" ContentType="application/vnd.openxmlformats-officedocument.presentationml.notesSlide+xml"/>
  <Override PartName="/ppt/tags/tag12.xml" ContentType="application/vnd.openxmlformats-officedocument.presentationml.tags+xml"/>
  <Override PartName="/ppt/notesSlides/notesSlide15.xml" ContentType="application/vnd.openxmlformats-officedocument.presentationml.notesSlide+xml"/>
  <Override PartName="/ppt/ink/ink16.xml" ContentType="application/inkml+xml"/>
  <Override PartName="/ppt/tags/tag13.xml" ContentType="application/vnd.openxmlformats-officedocument.presentationml.tags+xml"/>
  <Override PartName="/ppt/notesSlides/notesSlide16.xml" ContentType="application/vnd.openxmlformats-officedocument.presentationml.notesSlide+xml"/>
  <Override PartName="/ppt/ink/ink17.xml" ContentType="application/inkml+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39"/>
  </p:notesMasterIdLst>
  <p:sldIdLst>
    <p:sldId id="257" r:id="rId6"/>
    <p:sldId id="263" r:id="rId7"/>
    <p:sldId id="478" r:id="rId8"/>
    <p:sldId id="298" r:id="rId9"/>
    <p:sldId id="267" r:id="rId10"/>
    <p:sldId id="469" r:id="rId11"/>
    <p:sldId id="470" r:id="rId12"/>
    <p:sldId id="325" r:id="rId13"/>
    <p:sldId id="559" r:id="rId14"/>
    <p:sldId id="547" r:id="rId15"/>
    <p:sldId id="545" r:id="rId16"/>
    <p:sldId id="556" r:id="rId17"/>
    <p:sldId id="543" r:id="rId18"/>
    <p:sldId id="542" r:id="rId19"/>
    <p:sldId id="471" r:id="rId20"/>
    <p:sldId id="560" r:id="rId21"/>
    <p:sldId id="562" r:id="rId22"/>
    <p:sldId id="319" r:id="rId23"/>
    <p:sldId id="320" r:id="rId24"/>
    <p:sldId id="321" r:id="rId25"/>
    <p:sldId id="322" r:id="rId26"/>
    <p:sldId id="563" r:id="rId27"/>
    <p:sldId id="323" r:id="rId28"/>
    <p:sldId id="324" r:id="rId29"/>
    <p:sldId id="512" r:id="rId30"/>
    <p:sldId id="564" r:id="rId31"/>
    <p:sldId id="498" r:id="rId32"/>
    <p:sldId id="499" r:id="rId33"/>
    <p:sldId id="479" r:id="rId34"/>
    <p:sldId id="480" r:id="rId35"/>
    <p:sldId id="360" r:id="rId36"/>
    <p:sldId id="456" r:id="rId37"/>
    <p:sldId id="477"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ABBBAD-749C-4723-9426-CD0103E42340}" v="62" dt="2020-08-20T16:22:08.7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58" d="100"/>
          <a:sy n="58" d="100"/>
        </p:scale>
        <p:origin x="15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A3ABBBAD-749C-4723-9426-CD0103E42340}"/>
    <pc:docChg chg="undo custSel delSld modSld">
      <pc:chgData name="Rachel J Houghton" userId="eb43c97e479d4048" providerId="LiveId" clId="{A3ABBBAD-749C-4723-9426-CD0103E42340}" dt="2020-08-20T21:10:25.757" v="193" actId="14100"/>
      <pc:docMkLst>
        <pc:docMk/>
      </pc:docMkLst>
      <pc:sldChg chg="modSp mod">
        <pc:chgData name="Rachel J Houghton" userId="eb43c97e479d4048" providerId="LiveId" clId="{A3ABBBAD-749C-4723-9426-CD0103E42340}" dt="2020-08-20T16:01:05.190" v="1" actId="20577"/>
        <pc:sldMkLst>
          <pc:docMk/>
          <pc:sldMk cId="0" sldId="257"/>
        </pc:sldMkLst>
        <pc:spChg chg="mod">
          <ac:chgData name="Rachel J Houghton" userId="eb43c97e479d4048" providerId="LiveId" clId="{A3ABBBAD-749C-4723-9426-CD0103E42340}" dt="2020-08-20T16:01:05.190" v="1" actId="20577"/>
          <ac:spMkLst>
            <pc:docMk/>
            <pc:sldMk cId="0" sldId="257"/>
            <ac:spMk id="7" creationId="{DD63683B-151B-4390-A922-277AFEC04473}"/>
          </ac:spMkLst>
        </pc:spChg>
      </pc:sldChg>
      <pc:sldChg chg="addSp delSp modSp mod">
        <pc:chgData name="Rachel J Houghton" userId="eb43c97e479d4048" providerId="LiveId" clId="{A3ABBBAD-749C-4723-9426-CD0103E42340}" dt="2020-08-20T16:02:31.664" v="27" actId="114"/>
        <pc:sldMkLst>
          <pc:docMk/>
          <pc:sldMk cId="2985715927" sldId="263"/>
        </pc:sldMkLst>
        <pc:spChg chg="mod">
          <ac:chgData name="Rachel J Houghton" userId="eb43c97e479d4048" providerId="LiveId" clId="{A3ABBBAD-749C-4723-9426-CD0103E42340}" dt="2020-08-20T16:02:31.664" v="27" actId="114"/>
          <ac:spMkLst>
            <pc:docMk/>
            <pc:sldMk cId="2985715927" sldId="263"/>
            <ac:spMk id="2" creationId="{2CB6ED8F-715F-482C-A9F6-228FC08B635A}"/>
          </ac:spMkLst>
        </pc:spChg>
        <pc:spChg chg="add del mod">
          <ac:chgData name="Rachel J Houghton" userId="eb43c97e479d4048" providerId="LiveId" clId="{A3ABBBAD-749C-4723-9426-CD0103E42340}" dt="2020-08-20T16:02:16.007" v="26" actId="20577"/>
          <ac:spMkLst>
            <pc:docMk/>
            <pc:sldMk cId="2985715927" sldId="263"/>
            <ac:spMk id="6" creationId="{6B3DC813-0F66-4EE3-8EA3-390547BADAA4}"/>
          </ac:spMkLst>
        </pc:spChg>
      </pc:sldChg>
      <pc:sldChg chg="modSp mod">
        <pc:chgData name="Rachel J Houghton" userId="eb43c97e479d4048" providerId="LiveId" clId="{A3ABBBAD-749C-4723-9426-CD0103E42340}" dt="2020-08-20T16:04:12.286" v="29" actId="20577"/>
        <pc:sldMkLst>
          <pc:docMk/>
          <pc:sldMk cId="3442327758" sldId="298"/>
        </pc:sldMkLst>
        <pc:spChg chg="mod">
          <ac:chgData name="Rachel J Houghton" userId="eb43c97e479d4048" providerId="LiveId" clId="{A3ABBBAD-749C-4723-9426-CD0103E42340}" dt="2020-08-20T16:04:12.286" v="29" actId="20577"/>
          <ac:spMkLst>
            <pc:docMk/>
            <pc:sldMk cId="3442327758" sldId="298"/>
            <ac:spMk id="4" creationId="{7FA04951-9539-4E2B-88AC-8F57C8FE57BC}"/>
          </ac:spMkLst>
        </pc:spChg>
      </pc:sldChg>
      <pc:sldChg chg="modSp mod">
        <pc:chgData name="Rachel J Houghton" userId="eb43c97e479d4048" providerId="LiveId" clId="{A3ABBBAD-749C-4723-9426-CD0103E42340}" dt="2020-08-20T16:04:59.834" v="40" actId="20577"/>
        <pc:sldMkLst>
          <pc:docMk/>
          <pc:sldMk cId="3046025739" sldId="325"/>
        </pc:sldMkLst>
        <pc:spChg chg="mod">
          <ac:chgData name="Rachel J Houghton" userId="eb43c97e479d4048" providerId="LiveId" clId="{A3ABBBAD-749C-4723-9426-CD0103E42340}" dt="2020-08-20T16:04:59.834" v="40" actId="20577"/>
          <ac:spMkLst>
            <pc:docMk/>
            <pc:sldMk cId="3046025739" sldId="325"/>
            <ac:spMk id="42" creationId="{9FA756B9-D3A2-4838-BAE4-37F02EFEBA50}"/>
          </ac:spMkLst>
        </pc:spChg>
      </pc:sldChg>
      <pc:sldChg chg="del">
        <pc:chgData name="Rachel J Houghton" userId="eb43c97e479d4048" providerId="LiveId" clId="{A3ABBBAD-749C-4723-9426-CD0103E42340}" dt="2020-08-20T16:05:23.016" v="41" actId="2696"/>
        <pc:sldMkLst>
          <pc:docMk/>
          <pc:sldMk cId="2314111775" sldId="351"/>
        </pc:sldMkLst>
      </pc:sldChg>
      <pc:sldChg chg="modSp mod">
        <pc:chgData name="Rachel J Houghton" userId="eb43c97e479d4048" providerId="LiveId" clId="{A3ABBBAD-749C-4723-9426-CD0103E42340}" dt="2020-08-20T16:04:42.243" v="38" actId="14100"/>
        <pc:sldMkLst>
          <pc:docMk/>
          <pc:sldMk cId="2819374454" sldId="469"/>
        </pc:sldMkLst>
        <pc:spChg chg="mod">
          <ac:chgData name="Rachel J Houghton" userId="eb43c97e479d4048" providerId="LiveId" clId="{A3ABBBAD-749C-4723-9426-CD0103E42340}" dt="2020-08-20T16:04:42.243" v="38" actId="14100"/>
          <ac:spMkLst>
            <pc:docMk/>
            <pc:sldMk cId="2819374454" sldId="469"/>
            <ac:spMk id="3" creationId="{02669792-3AA6-4C9E-8A29-6AC355504564}"/>
          </ac:spMkLst>
        </pc:spChg>
      </pc:sldChg>
      <pc:sldChg chg="modSp mod">
        <pc:chgData name="Rachel J Houghton" userId="eb43c97e479d4048" providerId="LiveId" clId="{A3ABBBAD-749C-4723-9426-CD0103E42340}" dt="2020-08-20T16:11:16.644" v="110" actId="20577"/>
        <pc:sldMkLst>
          <pc:docMk/>
          <pc:sldMk cId="1692971115" sldId="471"/>
        </pc:sldMkLst>
        <pc:spChg chg="mod">
          <ac:chgData name="Rachel J Houghton" userId="eb43c97e479d4048" providerId="LiveId" clId="{A3ABBBAD-749C-4723-9426-CD0103E42340}" dt="2020-08-20T16:11:16.644" v="110" actId="20577"/>
          <ac:spMkLst>
            <pc:docMk/>
            <pc:sldMk cId="1692971115" sldId="471"/>
            <ac:spMk id="7" creationId="{2E4176B0-715B-4253-8E0F-53D2F88AF0E1}"/>
          </ac:spMkLst>
        </pc:spChg>
      </pc:sldChg>
      <pc:sldChg chg="modSp mod">
        <pc:chgData name="Rachel J Houghton" userId="eb43c97e479d4048" providerId="LiveId" clId="{A3ABBBAD-749C-4723-9426-CD0103E42340}" dt="2020-08-20T21:10:25.757" v="193" actId="14100"/>
        <pc:sldMkLst>
          <pc:docMk/>
          <pc:sldMk cId="3659598117" sldId="499"/>
        </pc:sldMkLst>
        <pc:spChg chg="mod">
          <ac:chgData name="Rachel J Houghton" userId="eb43c97e479d4048" providerId="LiveId" clId="{A3ABBBAD-749C-4723-9426-CD0103E42340}" dt="2020-08-20T21:10:25.757" v="193" actId="14100"/>
          <ac:spMkLst>
            <pc:docMk/>
            <pc:sldMk cId="3659598117" sldId="499"/>
            <ac:spMk id="5" creationId="{0174378E-D5B8-43C8-B803-CA7BE753AA0D}"/>
          </ac:spMkLst>
        </pc:spChg>
      </pc:sldChg>
      <pc:sldChg chg="modSp mod">
        <pc:chgData name="Rachel J Houghton" userId="eb43c97e479d4048" providerId="LiveId" clId="{A3ABBBAD-749C-4723-9426-CD0103E42340}" dt="2020-08-20T16:22:16.440" v="192" actId="14100"/>
        <pc:sldMkLst>
          <pc:docMk/>
          <pc:sldMk cId="2132592513" sldId="512"/>
        </pc:sldMkLst>
        <pc:spChg chg="mod">
          <ac:chgData name="Rachel J Houghton" userId="eb43c97e479d4048" providerId="LiveId" clId="{A3ABBBAD-749C-4723-9426-CD0103E42340}" dt="2020-08-20T16:22:08.766" v="191" actId="207"/>
          <ac:spMkLst>
            <pc:docMk/>
            <pc:sldMk cId="2132592513" sldId="512"/>
            <ac:spMk id="2" creationId="{37FFE91F-B13D-4DB4-A5E4-AE7FE0D9B7AB}"/>
          </ac:spMkLst>
        </pc:spChg>
        <pc:spChg chg="mod">
          <ac:chgData name="Rachel J Houghton" userId="eb43c97e479d4048" providerId="LiveId" clId="{A3ABBBAD-749C-4723-9426-CD0103E42340}" dt="2020-08-20T16:22:16.440" v="192" actId="14100"/>
          <ac:spMkLst>
            <pc:docMk/>
            <pc:sldMk cId="2132592513" sldId="512"/>
            <ac:spMk id="3" creationId="{4C914717-01A7-4C35-BFB7-379BCDE8BEC0}"/>
          </ac:spMkLst>
        </pc:spChg>
      </pc:sldChg>
      <pc:sldChg chg="modSp mod">
        <pc:chgData name="Rachel J Houghton" userId="eb43c97e479d4048" providerId="LiveId" clId="{A3ABBBAD-749C-4723-9426-CD0103E42340}" dt="2020-08-20T16:10:34.646" v="101" actId="1076"/>
        <pc:sldMkLst>
          <pc:docMk/>
          <pc:sldMk cId="3250005300" sldId="542"/>
        </pc:sldMkLst>
        <pc:spChg chg="mod">
          <ac:chgData name="Rachel J Houghton" userId="eb43c97e479d4048" providerId="LiveId" clId="{A3ABBBAD-749C-4723-9426-CD0103E42340}" dt="2020-08-20T16:10:34.646" v="101" actId="1076"/>
          <ac:spMkLst>
            <pc:docMk/>
            <pc:sldMk cId="3250005300" sldId="542"/>
            <ac:spMk id="46" creationId="{6C4F985D-322D-46F8-9642-A65AEA4A839E}"/>
          </ac:spMkLst>
        </pc:spChg>
      </pc:sldChg>
      <pc:sldChg chg="modSp mod">
        <pc:chgData name="Rachel J Houghton" userId="eb43c97e479d4048" providerId="LiveId" clId="{A3ABBBAD-749C-4723-9426-CD0103E42340}" dt="2020-08-20T16:09:29.901" v="79" actId="20577"/>
        <pc:sldMkLst>
          <pc:docMk/>
          <pc:sldMk cId="2673516817" sldId="543"/>
        </pc:sldMkLst>
        <pc:spChg chg="mod">
          <ac:chgData name="Rachel J Houghton" userId="eb43c97e479d4048" providerId="LiveId" clId="{A3ABBBAD-749C-4723-9426-CD0103E42340}" dt="2020-08-20T16:09:29.901" v="79" actId="20577"/>
          <ac:spMkLst>
            <pc:docMk/>
            <pc:sldMk cId="2673516817" sldId="543"/>
            <ac:spMk id="39" creationId="{28E26FCA-E6CA-413D-A6E9-807A1C4504C7}"/>
          </ac:spMkLst>
        </pc:spChg>
      </pc:sldChg>
      <pc:sldChg chg="modSp mod">
        <pc:chgData name="Rachel J Houghton" userId="eb43c97e479d4048" providerId="LiveId" clId="{A3ABBBAD-749C-4723-9426-CD0103E42340}" dt="2020-08-20T16:08:05.696" v="63" actId="20577"/>
        <pc:sldMkLst>
          <pc:docMk/>
          <pc:sldMk cId="1670462786" sldId="545"/>
        </pc:sldMkLst>
        <pc:spChg chg="mod">
          <ac:chgData name="Rachel J Houghton" userId="eb43c97e479d4048" providerId="LiveId" clId="{A3ABBBAD-749C-4723-9426-CD0103E42340}" dt="2020-08-20T16:08:05.696" v="63" actId="20577"/>
          <ac:spMkLst>
            <pc:docMk/>
            <pc:sldMk cId="1670462786" sldId="545"/>
            <ac:spMk id="39" creationId="{4B1A8EB3-1858-410B-8693-F2641B48E4CE}"/>
          </ac:spMkLst>
        </pc:spChg>
      </pc:sldChg>
      <pc:sldChg chg="modSp mod">
        <pc:chgData name="Rachel J Houghton" userId="eb43c97e479d4048" providerId="LiveId" clId="{A3ABBBAD-749C-4723-9426-CD0103E42340}" dt="2020-08-20T16:07:05.508" v="56" actId="20577"/>
        <pc:sldMkLst>
          <pc:docMk/>
          <pc:sldMk cId="315861848" sldId="547"/>
        </pc:sldMkLst>
        <pc:spChg chg="mod">
          <ac:chgData name="Rachel J Houghton" userId="eb43c97e479d4048" providerId="LiveId" clId="{A3ABBBAD-749C-4723-9426-CD0103E42340}" dt="2020-08-20T16:07:05.508" v="56" actId="20577"/>
          <ac:spMkLst>
            <pc:docMk/>
            <pc:sldMk cId="315861848" sldId="547"/>
            <ac:spMk id="39" creationId="{4618DADE-2168-45B2-AD2A-716E51B0CB60}"/>
          </ac:spMkLst>
        </pc:spChg>
      </pc:sldChg>
      <pc:sldChg chg="modSp mod">
        <pc:chgData name="Rachel J Houghton" userId="eb43c97e479d4048" providerId="LiveId" clId="{A3ABBBAD-749C-4723-9426-CD0103E42340}" dt="2020-08-20T16:08:39.701" v="70" actId="20577"/>
        <pc:sldMkLst>
          <pc:docMk/>
          <pc:sldMk cId="2097393019" sldId="556"/>
        </pc:sldMkLst>
        <pc:spChg chg="mod">
          <ac:chgData name="Rachel J Houghton" userId="eb43c97e479d4048" providerId="LiveId" clId="{A3ABBBAD-749C-4723-9426-CD0103E42340}" dt="2020-08-20T16:08:39.701" v="70" actId="20577"/>
          <ac:spMkLst>
            <pc:docMk/>
            <pc:sldMk cId="2097393019" sldId="556"/>
            <ac:spMk id="39" creationId="{7D694E88-95CB-4666-BC64-08DB2F34354D}"/>
          </ac:spMkLst>
        </pc:spChg>
      </pc:sldChg>
      <pc:sldChg chg="modSp mod">
        <pc:chgData name="Rachel J Houghton" userId="eb43c97e479d4048" providerId="LiveId" clId="{A3ABBBAD-749C-4723-9426-CD0103E42340}" dt="2020-08-20T16:06:27.626" v="48" actId="20577"/>
        <pc:sldMkLst>
          <pc:docMk/>
          <pc:sldMk cId="4162106287" sldId="559"/>
        </pc:sldMkLst>
        <pc:spChg chg="mod">
          <ac:chgData name="Rachel J Houghton" userId="eb43c97e479d4048" providerId="LiveId" clId="{A3ABBBAD-749C-4723-9426-CD0103E42340}" dt="2020-08-20T16:06:27.626" v="48" actId="20577"/>
          <ac:spMkLst>
            <pc:docMk/>
            <pc:sldMk cId="4162106287" sldId="559"/>
            <ac:spMk id="39" creationId="{B32ECF14-E583-436B-9976-18190557D58C}"/>
          </ac:spMkLst>
        </pc:spChg>
      </pc:sldChg>
      <pc:sldChg chg="modSp mod">
        <pc:chgData name="Rachel J Houghton" userId="eb43c97e479d4048" providerId="LiveId" clId="{A3ABBBAD-749C-4723-9426-CD0103E42340}" dt="2020-08-20T16:11:53.692" v="117" actId="20577"/>
        <pc:sldMkLst>
          <pc:docMk/>
          <pc:sldMk cId="3990951380" sldId="560"/>
        </pc:sldMkLst>
        <pc:spChg chg="mod">
          <ac:chgData name="Rachel J Houghton" userId="eb43c97e479d4048" providerId="LiveId" clId="{A3ABBBAD-749C-4723-9426-CD0103E42340}" dt="2020-08-20T16:11:53.692" v="117" actId="20577"/>
          <ac:spMkLst>
            <pc:docMk/>
            <pc:sldMk cId="3990951380" sldId="560"/>
            <ac:spMk id="39" creationId="{C2F4E3BC-AA68-46A6-B49C-B9C0FEA48711}"/>
          </ac:spMkLst>
        </pc:spChg>
      </pc:sldChg>
      <pc:sldChg chg="modSp mod">
        <pc:chgData name="Rachel J Houghton" userId="eb43c97e479d4048" providerId="LiveId" clId="{A3ABBBAD-749C-4723-9426-CD0103E42340}" dt="2020-08-20T16:14:17.401" v="148" actId="1076"/>
        <pc:sldMkLst>
          <pc:docMk/>
          <pc:sldMk cId="4166572559" sldId="562"/>
        </pc:sldMkLst>
        <pc:spChg chg="mod">
          <ac:chgData name="Rachel J Houghton" userId="eb43c97e479d4048" providerId="LiveId" clId="{A3ABBBAD-749C-4723-9426-CD0103E42340}" dt="2020-08-20T16:14:17.401" v="148" actId="1076"/>
          <ac:spMkLst>
            <pc:docMk/>
            <pc:sldMk cId="4166572559" sldId="562"/>
            <ac:spMk id="3" creationId="{0E05DE0E-4D96-4D27-9AF9-22EAC347A16D}"/>
          </ac:spMkLst>
        </pc:spChg>
        <pc:spChg chg="mod">
          <ac:chgData name="Rachel J Houghton" userId="eb43c97e479d4048" providerId="LiveId" clId="{A3ABBBAD-749C-4723-9426-CD0103E42340}" dt="2020-08-20T16:13:58.342" v="145" actId="1076"/>
          <ac:spMkLst>
            <pc:docMk/>
            <pc:sldMk cId="4166572559" sldId="562"/>
            <ac:spMk id="4" creationId="{248E4FB0-6AC3-4306-A36A-E7AC1B13DCA3}"/>
          </ac:spMkLst>
        </pc:spChg>
      </pc:sldChg>
      <pc:sldChg chg="modSp mod">
        <pc:chgData name="Rachel J Houghton" userId="eb43c97e479d4048" providerId="LiveId" clId="{A3ABBBAD-749C-4723-9426-CD0103E42340}" dt="2020-08-20T16:20:17.855" v="189" actId="1076"/>
        <pc:sldMkLst>
          <pc:docMk/>
          <pc:sldMk cId="3042000640" sldId="563"/>
        </pc:sldMkLst>
        <pc:spChg chg="mod">
          <ac:chgData name="Rachel J Houghton" userId="eb43c97e479d4048" providerId="LiveId" clId="{A3ABBBAD-749C-4723-9426-CD0103E42340}" dt="2020-08-20T16:20:17.855" v="189" actId="1076"/>
          <ac:spMkLst>
            <pc:docMk/>
            <pc:sldMk cId="3042000640" sldId="563"/>
            <ac:spMk id="3" creationId="{0E05DE0E-4D96-4D27-9AF9-22EAC347A16D}"/>
          </ac:spMkLst>
        </pc:spChg>
        <pc:spChg chg="mod">
          <ac:chgData name="Rachel J Houghton" userId="eb43c97e479d4048" providerId="LiveId" clId="{A3ABBBAD-749C-4723-9426-CD0103E42340}" dt="2020-08-20T16:20:13.636" v="188" actId="1076"/>
          <ac:spMkLst>
            <pc:docMk/>
            <pc:sldMk cId="3042000640" sldId="563"/>
            <ac:spMk id="4" creationId="{248E4FB0-6AC3-4306-A36A-E7AC1B13DCA3}"/>
          </ac:spMkLst>
        </pc:sp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5:50.630"/>
    </inkml:context>
    <inkml:brush xml:id="br0">
      <inkml:brushProperty name="width" value="0.1" units="cm"/>
      <inkml:brushProperty name="height" value="0.1" units="cm"/>
      <inkml:brushProperty name="color" value="#B4C3DA"/>
      <inkml:brushProperty name="ignorePressure" value="1"/>
      <inkml:brushProperty name="inkEffects" value="silver"/>
      <inkml:brushProperty name="anchorX" value="-423.33334"/>
      <inkml:brushProperty name="anchorY" value="-423.33334"/>
      <inkml:brushProperty name="scaleFactor" value="0.5"/>
    </inkml:brush>
  </inkml:definitions>
  <inkml:trace contextRef="#ctx0" brushRef="#br0">0 0,'0'0,"0"0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5-03T18:32:41.101"/>
    </inkml:context>
    <inkml:brush xml:id="br0">
      <inkml:brushProperty name="width" value="0.2" units="cm"/>
      <inkml:brushProperty name="height" value="0.2" units="cm"/>
      <inkml:brushProperty name="color" value="#AE198D"/>
      <inkml:brushProperty name="ignorePressure" value="1"/>
      <inkml:brushProperty name="inkEffects" value="galaxy"/>
      <inkml:brushProperty name="anchorX" value="0"/>
      <inkml:brushProperty name="anchorY" value="0"/>
      <inkml:brushProperty name="scaleFactor" value="0.5"/>
    </inkml:brush>
  </inkml:definitions>
  <inkml:trace contextRef="#ctx0" brushRef="#br0">1 0,'0'0,"0"0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20/08/2020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9661973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23456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81064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297482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58035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23383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25</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1152287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27</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192165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351146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398772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68438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How much shorter is Alisha than her brother?</a:t>
            </a: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5141745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08917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473365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06742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864550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443865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3878106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dirty="0"/>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4490062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41314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9314101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dirty="0"/>
          </a:p>
        </p:txBody>
      </p:sp>
    </p:spTree>
    <p:extLst>
      <p:ext uri="{BB962C8B-B14F-4D97-AF65-F5344CB8AC3E}">
        <p14:creationId xmlns:p14="http://schemas.microsoft.com/office/powerpoint/2010/main" val="13639758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99788577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9312"/>
            <a:ext cx="12192000" cy="630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407368" y="92603"/>
            <a:ext cx="11377264" cy="426170"/>
          </a:xfrm>
        </p:spPr>
        <p:txBody>
          <a:bodyPr/>
          <a:lstStyle>
            <a:lvl1pPr algn="ctr">
              <a:defRPr sz="2000" b="0">
                <a:solidFill>
                  <a:srgbClr val="585858"/>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2028144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Tree>
    <p:extLst>
      <p:ext uri="{BB962C8B-B14F-4D97-AF65-F5344CB8AC3E}">
        <p14:creationId xmlns:p14="http://schemas.microsoft.com/office/powerpoint/2010/main" val="101843194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dirty="0"/>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dirty="0"/>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dirty="0"/>
          </a:p>
        </p:txBody>
      </p:sp>
    </p:spTree>
    <p:extLst>
      <p:ext uri="{BB962C8B-B14F-4D97-AF65-F5344CB8AC3E}">
        <p14:creationId xmlns:p14="http://schemas.microsoft.com/office/powerpoint/2010/main" val="120626973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88.png"/><Relationship Id="rId2" Type="http://schemas.openxmlformats.org/officeDocument/2006/relationships/slideLayout" Target="../slideLayouts/slideLayout15.xml"/><Relationship Id="rId1" Type="http://schemas.openxmlformats.org/officeDocument/2006/relationships/tags" Target="../tags/tag3.xml"/><Relationship Id="rId6" Type="http://schemas.openxmlformats.org/officeDocument/2006/relationships/customXml" Target="../ink/ink4.xml"/><Relationship Id="rId5" Type="http://schemas.openxmlformats.org/officeDocument/2006/relationships/image" Target="../media/image1710.png"/><Relationship Id="rId4" Type="http://schemas.openxmlformats.org/officeDocument/2006/relationships/customXml" Target="../ink/ink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88.png"/><Relationship Id="rId2" Type="http://schemas.openxmlformats.org/officeDocument/2006/relationships/slideLayout" Target="../slideLayouts/slideLayout15.xml"/><Relationship Id="rId1" Type="http://schemas.openxmlformats.org/officeDocument/2006/relationships/tags" Target="../tags/tag4.xml"/><Relationship Id="rId6" Type="http://schemas.openxmlformats.org/officeDocument/2006/relationships/customXml" Target="../ink/ink6.xml"/><Relationship Id="rId5" Type="http://schemas.openxmlformats.org/officeDocument/2006/relationships/image" Target="../media/image1710.png"/><Relationship Id="rId4" Type="http://schemas.openxmlformats.org/officeDocument/2006/relationships/customXml" Target="../ink/ink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88.png"/><Relationship Id="rId2" Type="http://schemas.openxmlformats.org/officeDocument/2006/relationships/slideLayout" Target="../slideLayouts/slideLayout15.xml"/><Relationship Id="rId1" Type="http://schemas.openxmlformats.org/officeDocument/2006/relationships/tags" Target="../tags/tag5.xml"/><Relationship Id="rId6" Type="http://schemas.openxmlformats.org/officeDocument/2006/relationships/customXml" Target="../ink/ink8.xml"/><Relationship Id="rId5" Type="http://schemas.openxmlformats.org/officeDocument/2006/relationships/image" Target="../media/image1710.png"/><Relationship Id="rId4" Type="http://schemas.openxmlformats.org/officeDocument/2006/relationships/customXml" Target="../ink/ink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188.png"/><Relationship Id="rId2" Type="http://schemas.openxmlformats.org/officeDocument/2006/relationships/slideLayout" Target="../slideLayouts/slideLayout15.xml"/><Relationship Id="rId1" Type="http://schemas.openxmlformats.org/officeDocument/2006/relationships/tags" Target="../tags/tag6.xml"/><Relationship Id="rId6" Type="http://schemas.openxmlformats.org/officeDocument/2006/relationships/customXml" Target="../ink/ink10.xml"/><Relationship Id="rId5" Type="http://schemas.openxmlformats.org/officeDocument/2006/relationships/image" Target="../media/image1710.png"/><Relationship Id="rId4" Type="http://schemas.openxmlformats.org/officeDocument/2006/relationships/customXml" Target="../ink/ink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88.png"/><Relationship Id="rId2" Type="http://schemas.openxmlformats.org/officeDocument/2006/relationships/slideLayout" Target="../slideLayouts/slideLayout15.xml"/><Relationship Id="rId1" Type="http://schemas.openxmlformats.org/officeDocument/2006/relationships/tags" Target="../tags/tag7.xml"/><Relationship Id="rId6" Type="http://schemas.openxmlformats.org/officeDocument/2006/relationships/customXml" Target="../ink/ink12.xml"/><Relationship Id="rId5" Type="http://schemas.openxmlformats.org/officeDocument/2006/relationships/image" Target="../media/image1710.png"/><Relationship Id="rId4" Type="http://schemas.openxmlformats.org/officeDocument/2006/relationships/customXml" Target="../ink/ink1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188.png"/><Relationship Id="rId2" Type="http://schemas.openxmlformats.org/officeDocument/2006/relationships/slideLayout" Target="../slideLayouts/slideLayout15.xml"/><Relationship Id="rId1" Type="http://schemas.openxmlformats.org/officeDocument/2006/relationships/tags" Target="../tags/tag8.xml"/><Relationship Id="rId4" Type="http://schemas.openxmlformats.org/officeDocument/2006/relationships/customXml" Target="../ink/ink1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188.png"/><Relationship Id="rId2" Type="http://schemas.openxmlformats.org/officeDocument/2006/relationships/slideLayout" Target="../slideLayouts/slideLayout15.xml"/><Relationship Id="rId1" Type="http://schemas.openxmlformats.org/officeDocument/2006/relationships/tags" Target="../tags/tag9.xml"/><Relationship Id="rId6" Type="http://schemas.openxmlformats.org/officeDocument/2006/relationships/customXml" Target="../ink/ink15.xml"/><Relationship Id="rId5" Type="http://schemas.openxmlformats.org/officeDocument/2006/relationships/image" Target="../media/image1710.png"/><Relationship Id="rId4" Type="http://schemas.openxmlformats.org/officeDocument/2006/relationships/customXml" Target="../ink/ink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tags" Target="../tags/tag10.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tags" Target="../tags/tag1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tags" Target="../tags/tag12.xml"/><Relationship Id="rId5" Type="http://schemas.openxmlformats.org/officeDocument/2006/relationships/image" Target="../media/image170.png"/><Relationship Id="rId4" Type="http://schemas.openxmlformats.org/officeDocument/2006/relationships/customXml" Target="../ink/ink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tags" Target="../tags/tag13.xml"/><Relationship Id="rId5" Type="http://schemas.openxmlformats.org/officeDocument/2006/relationships/image" Target="../media/image14.png"/><Relationship Id="rId4" Type="http://schemas.openxmlformats.org/officeDocument/2006/relationships/customXml" Target="../ink/ink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8" Type="http://schemas.openxmlformats.org/officeDocument/2006/relationships/hyperlink" Target="https://www.ncetm.org.uk/classroom-resources/primm-1-30-composition-and-calculation-numbers-up-to-10-000-000/" TargetMode="External"/><Relationship Id="rId3" Type="http://schemas.openxmlformats.org/officeDocument/2006/relationships/hyperlink" Target="about:blank" TargetMode="External"/><Relationship Id="rId7" Type="http://schemas.openxmlformats.org/officeDocument/2006/relationships/hyperlink" Target="https://www.ncetm.org.uk/classroom-resources/primm-1-24-composition-and-calculation-hundredths-and-thousandth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www.ncetm.org.uk/classroom-resources/primm-1-23-composition-and-calculation-tenths/" TargetMode="External"/><Relationship Id="rId11" Type="http://schemas.openxmlformats.org/officeDocument/2006/relationships/image" Target="../media/image8.png"/><Relationship Id="rId5" Type="http://schemas.openxmlformats.org/officeDocument/2006/relationships/hyperlink" Target="https://www.ncetm.org.uk/classroom-resources/primm-1-22-composition-and-calculation-1-000-and-four-digit-numbers/" TargetMode="External"/><Relationship Id="rId10" Type="http://schemas.openxmlformats.org/officeDocument/2006/relationships/image" Target="../media/image7.png"/><Relationship Id="rId4" Type="http://schemas.openxmlformats.org/officeDocument/2006/relationships/image" Target="../media/image5.png"/><Relationship Id="rId9"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5.xml"/><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hyperlink" Target="https://nrich.maths.org/10436" TargetMode="Externa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88.png"/><Relationship Id="rId2" Type="http://schemas.openxmlformats.org/officeDocument/2006/relationships/slideLayout" Target="../slideLayouts/slideLayout15.xml"/><Relationship Id="rId1" Type="http://schemas.openxmlformats.org/officeDocument/2006/relationships/tags" Target="../tags/tag2.xml"/><Relationship Id="rId6" Type="http://schemas.openxmlformats.org/officeDocument/2006/relationships/customXml" Target="../ink/ink2.xml"/><Relationship Id="rId5" Type="http://schemas.openxmlformats.org/officeDocument/2006/relationships/image" Target="../media/image1710.png"/><Relationship Id="rId4" Type="http://schemas.openxmlformats.org/officeDocument/2006/relationships/customXml" Target="../ink/ink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Numbers up to 10 million in the linear number system</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6NPV-3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cxnSp>
        <p:nvCxnSpPr>
          <p:cNvPr id="47" name="Straight Arrow Connector 46">
            <a:extLst>
              <a:ext uri="{FF2B5EF4-FFF2-40B4-BE49-F238E27FC236}">
                <a16:creationId xmlns:a16="http://schemas.microsoft.com/office/drawing/2014/main" id="{35212B93-60C7-42A2-BE5E-829AB2CB6E7D}"/>
              </a:ext>
            </a:extLst>
          </p:cNvPr>
          <p:cNvCxnSpPr>
            <a:cxnSpLocks/>
          </p:cNvCxnSpPr>
          <p:nvPr/>
        </p:nvCxnSpPr>
        <p:spPr>
          <a:xfrm>
            <a:off x="6779077" y="1565930"/>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r>
              <a:rPr lang="en-US" altLang="en-US" dirty="0"/>
              <a:t>6NPV-3 Numbers up to 10,000,000 in the linear number system</a:t>
            </a:r>
            <a:endParaRPr lang="en-GB" dirty="0"/>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421340" y="1969385"/>
            <a:ext cx="11756193" cy="520323"/>
            <a:chOff x="657117" y="3548362"/>
            <a:chExt cx="8232613" cy="412440"/>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657117" y="3668046"/>
              <a:ext cx="8232613" cy="292756"/>
              <a:chOff x="657117" y="3668046"/>
              <a:chExt cx="8232613" cy="292756"/>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6"/>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39" name="Straight Arrow Connector 138">
            <a:extLst>
              <a:ext uri="{FF2B5EF4-FFF2-40B4-BE49-F238E27FC236}">
                <a16:creationId xmlns:a16="http://schemas.microsoft.com/office/drawing/2014/main" id="{179588D8-4C88-489F-BD04-CE38F6DA3A71}"/>
              </a:ext>
            </a:extLst>
          </p:cNvPr>
          <p:cNvCxnSpPr>
            <a:cxnSpLocks/>
          </p:cNvCxnSpPr>
          <p:nvPr/>
        </p:nvCxnSpPr>
        <p:spPr>
          <a:xfrm>
            <a:off x="2079659" y="1592264"/>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0" name="Straight Arrow Connector 139">
            <a:extLst>
              <a:ext uri="{FF2B5EF4-FFF2-40B4-BE49-F238E27FC236}">
                <a16:creationId xmlns:a16="http://schemas.microsoft.com/office/drawing/2014/main" id="{0F2FCA68-36DA-46B2-9615-FC483B39F150}"/>
              </a:ext>
            </a:extLst>
          </p:cNvPr>
          <p:cNvCxnSpPr>
            <a:cxnSpLocks/>
          </p:cNvCxnSpPr>
          <p:nvPr/>
        </p:nvCxnSpPr>
        <p:spPr>
          <a:xfrm>
            <a:off x="9730281" y="1565930"/>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1" name="Straight Arrow Connector 140">
            <a:extLst>
              <a:ext uri="{FF2B5EF4-FFF2-40B4-BE49-F238E27FC236}">
                <a16:creationId xmlns:a16="http://schemas.microsoft.com/office/drawing/2014/main" id="{623150B3-18DA-442A-8576-D58A52380D00}"/>
              </a:ext>
            </a:extLst>
          </p:cNvPr>
          <p:cNvCxnSpPr>
            <a:cxnSpLocks/>
          </p:cNvCxnSpPr>
          <p:nvPr/>
        </p:nvCxnSpPr>
        <p:spPr>
          <a:xfrm>
            <a:off x="4137648" y="1565930"/>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39" name="Content Placeholder 2">
            <a:extLst>
              <a:ext uri="{FF2B5EF4-FFF2-40B4-BE49-F238E27FC236}">
                <a16:creationId xmlns:a16="http://schemas.microsoft.com/office/drawing/2014/main" id="{4618DADE-2168-45B2-AD2A-716E51B0CB60}"/>
              </a:ext>
            </a:extLst>
          </p:cNvPr>
          <p:cNvSpPr txBox="1">
            <a:spLocks/>
          </p:cNvSpPr>
          <p:nvPr/>
        </p:nvSpPr>
        <p:spPr>
          <a:xfrm>
            <a:off x="623889" y="2945500"/>
            <a:ext cx="9966526"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does each interval on the number line increase by?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number do you estimate the arrow is pointing to? What information helped your estimate?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multiples of ten is the arrow in between? Which multiple is it closest to? Is it before or after the unlabelled half-way point between the two known values? What about the quarter and three-quarter points? Repeat for all the arrows.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Where would 14 be located? 93? 66? Repeat for other values.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15861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4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3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4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141"/>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cxnSp>
        <p:nvCxnSpPr>
          <p:cNvPr id="47" name="Straight Arrow Connector 46">
            <a:extLst>
              <a:ext uri="{FF2B5EF4-FFF2-40B4-BE49-F238E27FC236}">
                <a16:creationId xmlns:a16="http://schemas.microsoft.com/office/drawing/2014/main" id="{35212B93-60C7-42A2-BE5E-829AB2CB6E7D}"/>
              </a:ext>
            </a:extLst>
          </p:cNvPr>
          <p:cNvCxnSpPr>
            <a:cxnSpLocks/>
          </p:cNvCxnSpPr>
          <p:nvPr/>
        </p:nvCxnSpPr>
        <p:spPr>
          <a:xfrm>
            <a:off x="6779077" y="156593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r>
              <a:rPr lang="en-US" altLang="en-US" dirty="0"/>
              <a:t>6NPV-3 Numbers up to 10,000,000 in the linear number system</a:t>
            </a:r>
            <a:endParaRPr lang="en-GB" dirty="0"/>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421340" y="1969386"/>
            <a:ext cx="11756193" cy="520323"/>
            <a:chOff x="657117" y="3548362"/>
            <a:chExt cx="8232613" cy="412440"/>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657117" y="3668046"/>
              <a:ext cx="8232613" cy="292756"/>
              <a:chOff x="657117" y="3668046"/>
              <a:chExt cx="8232613" cy="292756"/>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6"/>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39" name="Straight Arrow Connector 138">
            <a:extLst>
              <a:ext uri="{FF2B5EF4-FFF2-40B4-BE49-F238E27FC236}">
                <a16:creationId xmlns:a16="http://schemas.microsoft.com/office/drawing/2014/main" id="{179588D8-4C88-489F-BD04-CE38F6DA3A71}"/>
              </a:ext>
            </a:extLst>
          </p:cNvPr>
          <p:cNvCxnSpPr>
            <a:cxnSpLocks/>
          </p:cNvCxnSpPr>
          <p:nvPr/>
        </p:nvCxnSpPr>
        <p:spPr>
          <a:xfrm>
            <a:off x="1967192" y="156593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0" name="Straight Arrow Connector 139">
            <a:extLst>
              <a:ext uri="{FF2B5EF4-FFF2-40B4-BE49-F238E27FC236}">
                <a16:creationId xmlns:a16="http://schemas.microsoft.com/office/drawing/2014/main" id="{0F2FCA68-36DA-46B2-9615-FC483B39F150}"/>
              </a:ext>
            </a:extLst>
          </p:cNvPr>
          <p:cNvCxnSpPr>
            <a:cxnSpLocks/>
          </p:cNvCxnSpPr>
          <p:nvPr/>
        </p:nvCxnSpPr>
        <p:spPr>
          <a:xfrm>
            <a:off x="9730281" y="156593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1" name="Straight Arrow Connector 140">
            <a:extLst>
              <a:ext uri="{FF2B5EF4-FFF2-40B4-BE49-F238E27FC236}">
                <a16:creationId xmlns:a16="http://schemas.microsoft.com/office/drawing/2014/main" id="{623150B3-18DA-442A-8576-D58A52380D00}"/>
              </a:ext>
            </a:extLst>
          </p:cNvPr>
          <p:cNvCxnSpPr>
            <a:cxnSpLocks/>
          </p:cNvCxnSpPr>
          <p:nvPr/>
        </p:nvCxnSpPr>
        <p:spPr>
          <a:xfrm>
            <a:off x="4137124" y="156593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39" name="Content Placeholder 2">
            <a:extLst>
              <a:ext uri="{FF2B5EF4-FFF2-40B4-BE49-F238E27FC236}">
                <a16:creationId xmlns:a16="http://schemas.microsoft.com/office/drawing/2014/main" id="{4B1A8EB3-1858-410B-8693-F2641B48E4CE}"/>
              </a:ext>
            </a:extLst>
          </p:cNvPr>
          <p:cNvSpPr txBox="1">
            <a:spLocks/>
          </p:cNvSpPr>
          <p:nvPr/>
        </p:nvSpPr>
        <p:spPr>
          <a:xfrm>
            <a:off x="623889" y="2945500"/>
            <a:ext cx="9827150"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does each interval on the number line increase by?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number do you estimate the arrow is pointing to? What information helped your estimate?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multiples of one hundred is the arrow in between? Which multiple is it closest to? Is it before or after the unlabelled half-way point between the two known values? What about the quarter and three-quarter points? Repeat for all the arrows.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Where would 250 be located? 910? 475? Repeat for other values.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670462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4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3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4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141"/>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cxnSp>
        <p:nvCxnSpPr>
          <p:cNvPr id="47" name="Straight Arrow Connector 46">
            <a:extLst>
              <a:ext uri="{FF2B5EF4-FFF2-40B4-BE49-F238E27FC236}">
                <a16:creationId xmlns:a16="http://schemas.microsoft.com/office/drawing/2014/main" id="{35212B93-60C7-42A2-BE5E-829AB2CB6E7D}"/>
              </a:ext>
            </a:extLst>
          </p:cNvPr>
          <p:cNvCxnSpPr>
            <a:cxnSpLocks/>
          </p:cNvCxnSpPr>
          <p:nvPr/>
        </p:nvCxnSpPr>
        <p:spPr>
          <a:xfrm>
            <a:off x="6779077" y="155477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r>
              <a:rPr lang="en-US" altLang="en-US" dirty="0"/>
              <a:t>6NPV-3 Numbers up to 10,000,000 in the linear number system</a:t>
            </a:r>
            <a:endParaRPr lang="en-GB" dirty="0"/>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421340" y="1958229"/>
            <a:ext cx="11756193" cy="489546"/>
            <a:chOff x="657117" y="3548362"/>
            <a:chExt cx="8232613" cy="388044"/>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657117" y="3668046"/>
              <a:ext cx="8232613" cy="268360"/>
              <a:chOff x="657117" y="3668046"/>
              <a:chExt cx="8232613" cy="268360"/>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26835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3,000</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6"/>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4,000</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6,000</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7,000</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8,000</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9,000</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39" name="Straight Arrow Connector 138">
            <a:extLst>
              <a:ext uri="{FF2B5EF4-FFF2-40B4-BE49-F238E27FC236}">
                <a16:creationId xmlns:a16="http://schemas.microsoft.com/office/drawing/2014/main" id="{179588D8-4C88-489F-BD04-CE38F6DA3A71}"/>
              </a:ext>
            </a:extLst>
          </p:cNvPr>
          <p:cNvCxnSpPr>
            <a:cxnSpLocks/>
          </p:cNvCxnSpPr>
          <p:nvPr/>
        </p:nvCxnSpPr>
        <p:spPr>
          <a:xfrm>
            <a:off x="2001422" y="1581108"/>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0" name="Straight Arrow Connector 139">
            <a:extLst>
              <a:ext uri="{FF2B5EF4-FFF2-40B4-BE49-F238E27FC236}">
                <a16:creationId xmlns:a16="http://schemas.microsoft.com/office/drawing/2014/main" id="{0F2FCA68-36DA-46B2-9615-FC483B39F150}"/>
              </a:ext>
            </a:extLst>
          </p:cNvPr>
          <p:cNvCxnSpPr>
            <a:cxnSpLocks/>
          </p:cNvCxnSpPr>
          <p:nvPr/>
        </p:nvCxnSpPr>
        <p:spPr>
          <a:xfrm>
            <a:off x="9730281" y="155477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1" name="Straight Arrow Connector 140">
            <a:extLst>
              <a:ext uri="{FF2B5EF4-FFF2-40B4-BE49-F238E27FC236}">
                <a16:creationId xmlns:a16="http://schemas.microsoft.com/office/drawing/2014/main" id="{623150B3-18DA-442A-8576-D58A52380D00}"/>
              </a:ext>
            </a:extLst>
          </p:cNvPr>
          <p:cNvCxnSpPr>
            <a:cxnSpLocks/>
          </p:cNvCxnSpPr>
          <p:nvPr/>
        </p:nvCxnSpPr>
        <p:spPr>
          <a:xfrm>
            <a:off x="4137124" y="1554771"/>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39" name="Content Placeholder 2">
            <a:extLst>
              <a:ext uri="{FF2B5EF4-FFF2-40B4-BE49-F238E27FC236}">
                <a16:creationId xmlns:a16="http://schemas.microsoft.com/office/drawing/2014/main" id="{7D694E88-95CB-4666-BC64-08DB2F34354D}"/>
              </a:ext>
            </a:extLst>
          </p:cNvPr>
          <p:cNvSpPr txBox="1">
            <a:spLocks/>
          </p:cNvSpPr>
          <p:nvPr/>
        </p:nvSpPr>
        <p:spPr>
          <a:xfrm>
            <a:off x="623889" y="2945500"/>
            <a:ext cx="9827150"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does each interval on the number line increase by?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number do you estimate the arrow is pointing to? What information helped your estimate?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multiples of one thousand is the arrow in between? Which multiple is it closest to? Is it before or after the unlabelled half-way point between the two known values? What about the quarter and three-quarter points? Repeat for all the arrows.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Where would 100 be located? 2,900? 7,990? Repeat for other values.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09739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4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3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4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141"/>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cxnSp>
        <p:nvCxnSpPr>
          <p:cNvPr id="47" name="Straight Arrow Connector 46">
            <a:extLst>
              <a:ext uri="{FF2B5EF4-FFF2-40B4-BE49-F238E27FC236}">
                <a16:creationId xmlns:a16="http://schemas.microsoft.com/office/drawing/2014/main" id="{35212B93-60C7-42A2-BE5E-829AB2CB6E7D}"/>
              </a:ext>
            </a:extLst>
          </p:cNvPr>
          <p:cNvCxnSpPr>
            <a:cxnSpLocks/>
          </p:cNvCxnSpPr>
          <p:nvPr/>
        </p:nvCxnSpPr>
        <p:spPr>
          <a:xfrm>
            <a:off x="6779077" y="1554770"/>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r>
              <a:rPr lang="en-US" altLang="en-US" dirty="0"/>
              <a:t>6NPV-3 Numbers up to 10,000,000 in the linear number system</a:t>
            </a:r>
            <a:endParaRPr lang="en-GB" dirty="0"/>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421340" y="1958228"/>
            <a:ext cx="11756193" cy="489546"/>
            <a:chOff x="657117" y="3548362"/>
            <a:chExt cx="8232613" cy="388044"/>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657117" y="3668046"/>
              <a:ext cx="8232613" cy="268360"/>
              <a:chOff x="657117" y="3668046"/>
              <a:chExt cx="8232613" cy="268360"/>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26835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30,000</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6"/>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20,000</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40,000</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50,000</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60,000</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70,000</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80,000</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26835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90,000</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39" name="Straight Arrow Connector 138">
            <a:extLst>
              <a:ext uri="{FF2B5EF4-FFF2-40B4-BE49-F238E27FC236}">
                <a16:creationId xmlns:a16="http://schemas.microsoft.com/office/drawing/2014/main" id="{179588D8-4C88-489F-BD04-CE38F6DA3A71}"/>
              </a:ext>
            </a:extLst>
          </p:cNvPr>
          <p:cNvCxnSpPr>
            <a:cxnSpLocks/>
          </p:cNvCxnSpPr>
          <p:nvPr/>
        </p:nvCxnSpPr>
        <p:spPr>
          <a:xfrm>
            <a:off x="1937853" y="1566342"/>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0" name="Straight Arrow Connector 139">
            <a:extLst>
              <a:ext uri="{FF2B5EF4-FFF2-40B4-BE49-F238E27FC236}">
                <a16:creationId xmlns:a16="http://schemas.microsoft.com/office/drawing/2014/main" id="{0F2FCA68-36DA-46B2-9615-FC483B39F150}"/>
              </a:ext>
            </a:extLst>
          </p:cNvPr>
          <p:cNvCxnSpPr>
            <a:cxnSpLocks/>
          </p:cNvCxnSpPr>
          <p:nvPr/>
        </p:nvCxnSpPr>
        <p:spPr>
          <a:xfrm>
            <a:off x="9730281" y="1554770"/>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1" name="Straight Arrow Connector 140">
            <a:extLst>
              <a:ext uri="{FF2B5EF4-FFF2-40B4-BE49-F238E27FC236}">
                <a16:creationId xmlns:a16="http://schemas.microsoft.com/office/drawing/2014/main" id="{623150B3-18DA-442A-8576-D58A52380D00}"/>
              </a:ext>
            </a:extLst>
          </p:cNvPr>
          <p:cNvCxnSpPr>
            <a:cxnSpLocks/>
          </p:cNvCxnSpPr>
          <p:nvPr/>
        </p:nvCxnSpPr>
        <p:spPr>
          <a:xfrm>
            <a:off x="4137124" y="1554770"/>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39" name="Content Placeholder 2">
            <a:extLst>
              <a:ext uri="{FF2B5EF4-FFF2-40B4-BE49-F238E27FC236}">
                <a16:creationId xmlns:a16="http://schemas.microsoft.com/office/drawing/2014/main" id="{28E26FCA-E6CA-413D-A6E9-807A1C4504C7}"/>
              </a:ext>
            </a:extLst>
          </p:cNvPr>
          <p:cNvSpPr txBox="1">
            <a:spLocks/>
          </p:cNvSpPr>
          <p:nvPr/>
        </p:nvSpPr>
        <p:spPr>
          <a:xfrm>
            <a:off x="623888" y="2945500"/>
            <a:ext cx="9827149"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does each interval on the number line increase by?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number do you estimate the arrow is pointing to? What information helped your estimate?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multiples of ten thousand is the arrow in between? Which multiple is it closest to? Is it before or after the unlabelled half-way point between the two known values? What about the quarter and three-quarter points? Repeat for all the arrows.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Where would 4,000 be located? 14,000? 74,000? Repeat for other values.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673516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4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3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4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141"/>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cxnSp>
        <p:nvCxnSpPr>
          <p:cNvPr id="47" name="Straight Arrow Connector 46">
            <a:extLst>
              <a:ext uri="{FF2B5EF4-FFF2-40B4-BE49-F238E27FC236}">
                <a16:creationId xmlns:a16="http://schemas.microsoft.com/office/drawing/2014/main" id="{35212B93-60C7-42A2-BE5E-829AB2CB6E7D}"/>
              </a:ext>
            </a:extLst>
          </p:cNvPr>
          <p:cNvCxnSpPr>
            <a:cxnSpLocks/>
          </p:cNvCxnSpPr>
          <p:nvPr/>
        </p:nvCxnSpPr>
        <p:spPr>
          <a:xfrm>
            <a:off x="6779077" y="157707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r>
              <a:rPr lang="en-US" altLang="en-US" dirty="0"/>
              <a:t>6NPV-3 Numbers up to 10,000,000 in the linear number system</a:t>
            </a:r>
            <a:endParaRPr lang="en-GB" dirty="0"/>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421340" y="1980538"/>
            <a:ext cx="11756193" cy="458769"/>
            <a:chOff x="657117" y="3548362"/>
            <a:chExt cx="8232613" cy="363648"/>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657117" y="3668046"/>
              <a:ext cx="8232613" cy="243964"/>
              <a:chOff x="657117" y="3668046"/>
              <a:chExt cx="8232613" cy="243964"/>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24396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300,000</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24396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24396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24396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6"/>
                <a:ext cx="773405" cy="24396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200,000</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24396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400,000</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24396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500,000</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24396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600,000</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24396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700,000</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24396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800,000</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24396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900,000</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39" name="Straight Arrow Connector 138">
            <a:extLst>
              <a:ext uri="{FF2B5EF4-FFF2-40B4-BE49-F238E27FC236}">
                <a16:creationId xmlns:a16="http://schemas.microsoft.com/office/drawing/2014/main" id="{179588D8-4C88-489F-BD04-CE38F6DA3A71}"/>
              </a:ext>
            </a:extLst>
          </p:cNvPr>
          <p:cNvCxnSpPr>
            <a:cxnSpLocks/>
          </p:cNvCxnSpPr>
          <p:nvPr/>
        </p:nvCxnSpPr>
        <p:spPr>
          <a:xfrm>
            <a:off x="1918295" y="157707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0" name="Straight Arrow Connector 139">
            <a:extLst>
              <a:ext uri="{FF2B5EF4-FFF2-40B4-BE49-F238E27FC236}">
                <a16:creationId xmlns:a16="http://schemas.microsoft.com/office/drawing/2014/main" id="{0F2FCA68-36DA-46B2-9615-FC483B39F150}"/>
              </a:ext>
            </a:extLst>
          </p:cNvPr>
          <p:cNvCxnSpPr>
            <a:cxnSpLocks/>
          </p:cNvCxnSpPr>
          <p:nvPr/>
        </p:nvCxnSpPr>
        <p:spPr>
          <a:xfrm>
            <a:off x="9730281" y="157707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1" name="Straight Arrow Connector 140">
            <a:extLst>
              <a:ext uri="{FF2B5EF4-FFF2-40B4-BE49-F238E27FC236}">
                <a16:creationId xmlns:a16="http://schemas.microsoft.com/office/drawing/2014/main" id="{623150B3-18DA-442A-8576-D58A52380D00}"/>
              </a:ext>
            </a:extLst>
          </p:cNvPr>
          <p:cNvCxnSpPr>
            <a:cxnSpLocks/>
          </p:cNvCxnSpPr>
          <p:nvPr/>
        </p:nvCxnSpPr>
        <p:spPr>
          <a:xfrm>
            <a:off x="4137124" y="157707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46" name="Content Placeholder 2">
            <a:extLst>
              <a:ext uri="{FF2B5EF4-FFF2-40B4-BE49-F238E27FC236}">
                <a16:creationId xmlns:a16="http://schemas.microsoft.com/office/drawing/2014/main" id="{6C4F985D-322D-46F8-9642-A65AEA4A839E}"/>
              </a:ext>
            </a:extLst>
          </p:cNvPr>
          <p:cNvSpPr txBox="1">
            <a:spLocks/>
          </p:cNvSpPr>
          <p:nvPr/>
        </p:nvSpPr>
        <p:spPr>
          <a:xfrm>
            <a:off x="615866" y="2763839"/>
            <a:ext cx="9966526"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does each interval on the number line increase by?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number do you estimate the arrow is pointing to? What information helped your estimate?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multiples of one hundred thousand is the arrow in between? Which multiple is it closest to? Is it before or after the unlabelled half-way point between the two known values? What about the quarter and three-quarter points? Repeat for all</a:t>
            </a:r>
            <a:r>
              <a:rPr kumimoji="0" lang="en-GB" sz="2000" b="0" i="0" u="none" strike="noStrike" kern="1200" cap="none" spc="0" normalizeH="0" noProof="0" dirty="0">
                <a:ln>
                  <a:noFill/>
                </a:ln>
                <a:solidFill>
                  <a:srgbClr val="585858"/>
                </a:solidFill>
                <a:effectLst/>
                <a:uLnTx/>
                <a:uFillTx/>
                <a:latin typeface="Arial"/>
                <a:ea typeface="+mn-ea"/>
                <a:cs typeface="+mn-cs"/>
              </a:rPr>
              <a:t> the </a:t>
            </a:r>
            <a:r>
              <a:rPr kumimoji="0" lang="en-GB" sz="2000" b="0" i="0" u="none" strike="noStrike" kern="1200" cap="none" spc="0" normalizeH="0" baseline="0" noProof="0" dirty="0">
                <a:ln>
                  <a:noFill/>
                </a:ln>
                <a:solidFill>
                  <a:srgbClr val="585858"/>
                </a:solidFill>
                <a:effectLst/>
                <a:uLnTx/>
                <a:uFillTx/>
                <a:latin typeface="Arial"/>
                <a:ea typeface="+mn-ea"/>
                <a:cs typeface="+mn-cs"/>
              </a:rPr>
              <a:t>arrows.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Where would 225,000 be located? 720,000? 999,000? Repeat for other values.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250005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4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3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4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141"/>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cxnSp>
        <p:nvCxnSpPr>
          <p:cNvPr id="47" name="Straight Arrow Connector 46">
            <a:extLst>
              <a:ext uri="{FF2B5EF4-FFF2-40B4-BE49-F238E27FC236}">
                <a16:creationId xmlns:a16="http://schemas.microsoft.com/office/drawing/2014/main" id="{35212B93-60C7-42A2-BE5E-829AB2CB6E7D}"/>
              </a:ext>
            </a:extLst>
          </p:cNvPr>
          <p:cNvCxnSpPr>
            <a:cxnSpLocks/>
          </p:cNvCxnSpPr>
          <p:nvPr/>
        </p:nvCxnSpPr>
        <p:spPr>
          <a:xfrm>
            <a:off x="6776939" y="157242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r>
              <a:rPr lang="en-US" altLang="en-US" dirty="0"/>
              <a:t>6NPV-3 Numbers up to 10,000,000 in the linear number system</a:t>
            </a:r>
            <a:endParaRPr lang="en-GB" dirty="0"/>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421340" y="1975884"/>
            <a:ext cx="11756193" cy="427990"/>
            <a:chOff x="657117" y="3548362"/>
            <a:chExt cx="8232613" cy="339251"/>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657117" y="3668046"/>
              <a:ext cx="8232613" cy="219567"/>
              <a:chOff x="657117" y="3668046"/>
              <a:chExt cx="8232613" cy="219567"/>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21956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3,000,000</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21956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21956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21956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6"/>
                <a:ext cx="773405" cy="21956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2,000,000</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21956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4,000,000</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21956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5,000,000</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21956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6,000,000</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21956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7,000,000</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21956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8,000,000</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21956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9,000,000</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7" name="Content Placeholder 2">
            <a:extLst>
              <a:ext uri="{FF2B5EF4-FFF2-40B4-BE49-F238E27FC236}">
                <a16:creationId xmlns:a16="http://schemas.microsoft.com/office/drawing/2014/main" id="{2E4176B0-715B-4253-8E0F-53D2F88AF0E1}"/>
              </a:ext>
            </a:extLst>
          </p:cNvPr>
          <p:cNvSpPr txBox="1">
            <a:spLocks/>
          </p:cNvSpPr>
          <p:nvPr/>
        </p:nvSpPr>
        <p:spPr>
          <a:xfrm>
            <a:off x="623888" y="2945500"/>
            <a:ext cx="10033027"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does each interval on the number line increase by?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number do you estimate the arrow is pointing to? What information helped your estimate?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multiples of one million is the arrow in between? Which multiple is it closest to? Is it before or after the unlabelled half-way point between the two known values? What about the quarter and three-quarter points? Repeat for all the arrows.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Where would 4,250,000 be located? 1,750,000? 7,999,000? Repeat for other values.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cxnSp>
        <p:nvCxnSpPr>
          <p:cNvPr id="139" name="Straight Arrow Connector 138">
            <a:extLst>
              <a:ext uri="{FF2B5EF4-FFF2-40B4-BE49-F238E27FC236}">
                <a16:creationId xmlns:a16="http://schemas.microsoft.com/office/drawing/2014/main" id="{179588D8-4C88-489F-BD04-CE38F6DA3A71}"/>
              </a:ext>
            </a:extLst>
          </p:cNvPr>
          <p:cNvCxnSpPr>
            <a:cxnSpLocks/>
          </p:cNvCxnSpPr>
          <p:nvPr/>
        </p:nvCxnSpPr>
        <p:spPr>
          <a:xfrm>
            <a:off x="1712921" y="157242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0" name="Straight Arrow Connector 139">
            <a:extLst>
              <a:ext uri="{FF2B5EF4-FFF2-40B4-BE49-F238E27FC236}">
                <a16:creationId xmlns:a16="http://schemas.microsoft.com/office/drawing/2014/main" id="{0F2FCA68-36DA-46B2-9615-FC483B39F150}"/>
              </a:ext>
            </a:extLst>
          </p:cNvPr>
          <p:cNvCxnSpPr>
            <a:cxnSpLocks/>
          </p:cNvCxnSpPr>
          <p:nvPr/>
        </p:nvCxnSpPr>
        <p:spPr>
          <a:xfrm>
            <a:off x="9730281" y="157242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1" name="Straight Arrow Connector 140">
            <a:extLst>
              <a:ext uri="{FF2B5EF4-FFF2-40B4-BE49-F238E27FC236}">
                <a16:creationId xmlns:a16="http://schemas.microsoft.com/office/drawing/2014/main" id="{623150B3-18DA-442A-8576-D58A52380D00}"/>
              </a:ext>
            </a:extLst>
          </p:cNvPr>
          <p:cNvCxnSpPr>
            <a:cxnSpLocks/>
          </p:cNvCxnSpPr>
          <p:nvPr/>
        </p:nvCxnSpPr>
        <p:spPr>
          <a:xfrm>
            <a:off x="4135538" y="1572427"/>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Tree>
    <p:custDataLst>
      <p:tags r:id="rId1"/>
    </p:custDataLst>
    <p:extLst>
      <p:ext uri="{BB962C8B-B14F-4D97-AF65-F5344CB8AC3E}">
        <p14:creationId xmlns:p14="http://schemas.microsoft.com/office/powerpoint/2010/main" val="1692971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4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3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4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141"/>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cxnSp>
        <p:nvCxnSpPr>
          <p:cNvPr id="47" name="Straight Arrow Connector 46">
            <a:extLst>
              <a:ext uri="{FF2B5EF4-FFF2-40B4-BE49-F238E27FC236}">
                <a16:creationId xmlns:a16="http://schemas.microsoft.com/office/drawing/2014/main" id="{35212B93-60C7-42A2-BE5E-829AB2CB6E7D}"/>
              </a:ext>
            </a:extLst>
          </p:cNvPr>
          <p:cNvCxnSpPr>
            <a:cxnSpLocks/>
          </p:cNvCxnSpPr>
          <p:nvPr/>
        </p:nvCxnSpPr>
        <p:spPr>
          <a:xfrm>
            <a:off x="6779077" y="1577080"/>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r>
              <a:rPr lang="en-US" altLang="en-US" dirty="0"/>
              <a:t>6NPV-3 Numbers up to 10,000,000 in the linear number system</a:t>
            </a:r>
            <a:endParaRPr lang="en-GB" dirty="0"/>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421340" y="1980535"/>
            <a:ext cx="11756193" cy="520323"/>
            <a:chOff x="657117" y="3548362"/>
            <a:chExt cx="8232613" cy="412440"/>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657117" y="3668046"/>
              <a:ext cx="8232613" cy="292756"/>
              <a:chOff x="657117" y="3668046"/>
              <a:chExt cx="8232613" cy="292756"/>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0.3</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6"/>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0.2</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0.4</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0.5</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0.6</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0.7</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0.8</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0.9</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39" name="Straight Arrow Connector 138">
            <a:extLst>
              <a:ext uri="{FF2B5EF4-FFF2-40B4-BE49-F238E27FC236}">
                <a16:creationId xmlns:a16="http://schemas.microsoft.com/office/drawing/2014/main" id="{179588D8-4C88-489F-BD04-CE38F6DA3A71}"/>
              </a:ext>
            </a:extLst>
          </p:cNvPr>
          <p:cNvCxnSpPr>
            <a:cxnSpLocks/>
          </p:cNvCxnSpPr>
          <p:nvPr/>
        </p:nvCxnSpPr>
        <p:spPr>
          <a:xfrm>
            <a:off x="1981862" y="1588649"/>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0" name="Straight Arrow Connector 139">
            <a:extLst>
              <a:ext uri="{FF2B5EF4-FFF2-40B4-BE49-F238E27FC236}">
                <a16:creationId xmlns:a16="http://schemas.microsoft.com/office/drawing/2014/main" id="{0F2FCA68-36DA-46B2-9615-FC483B39F150}"/>
              </a:ext>
            </a:extLst>
          </p:cNvPr>
          <p:cNvCxnSpPr>
            <a:cxnSpLocks/>
          </p:cNvCxnSpPr>
          <p:nvPr/>
        </p:nvCxnSpPr>
        <p:spPr>
          <a:xfrm>
            <a:off x="9730281" y="1577080"/>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1" name="Straight Arrow Connector 140">
            <a:extLst>
              <a:ext uri="{FF2B5EF4-FFF2-40B4-BE49-F238E27FC236}">
                <a16:creationId xmlns:a16="http://schemas.microsoft.com/office/drawing/2014/main" id="{623150B3-18DA-442A-8576-D58A52380D00}"/>
              </a:ext>
            </a:extLst>
          </p:cNvPr>
          <p:cNvCxnSpPr>
            <a:cxnSpLocks/>
          </p:cNvCxnSpPr>
          <p:nvPr/>
        </p:nvCxnSpPr>
        <p:spPr>
          <a:xfrm>
            <a:off x="4137124" y="1577080"/>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39" name="Content Placeholder 2">
            <a:extLst>
              <a:ext uri="{FF2B5EF4-FFF2-40B4-BE49-F238E27FC236}">
                <a16:creationId xmlns:a16="http://schemas.microsoft.com/office/drawing/2014/main" id="{C2F4E3BC-AA68-46A6-B49C-B9C0FEA48711}"/>
              </a:ext>
            </a:extLst>
          </p:cNvPr>
          <p:cNvSpPr txBox="1">
            <a:spLocks/>
          </p:cNvSpPr>
          <p:nvPr/>
        </p:nvSpPr>
        <p:spPr>
          <a:xfrm>
            <a:off x="623889" y="2945500"/>
            <a:ext cx="9827150"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does each interval on the number line increase by?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number do you estimate the arrow is pointing to? What information helped your estimate?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multiples of one tenth is the arrow in between? Which multiple is it closest to? Is it before or after the unlabelled half-way point between the two known values? What about the quarter and three-quarter points? Repeat for all the arrows.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Where would 0.25 be located? 0.69? 0.73? Repeat for other values.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99095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4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3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4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141"/>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US" altLang="en-US" dirty="0"/>
              <a:t>6NPV-3 Numbers up to 10,000,000 in the linear number system</a:t>
            </a:r>
            <a:endParaRPr lang="en-GB" dirty="0"/>
          </a:p>
        </p:txBody>
      </p:sp>
      <p:sp>
        <p:nvSpPr>
          <p:cNvPr id="3" name="Content Placeholder 2">
            <a:extLst>
              <a:ext uri="{FF2B5EF4-FFF2-40B4-BE49-F238E27FC236}">
                <a16:creationId xmlns:a16="http://schemas.microsoft.com/office/drawing/2014/main" id="{0E05DE0E-4D96-4D27-9AF9-22EAC347A16D}"/>
              </a:ext>
            </a:extLst>
          </p:cNvPr>
          <p:cNvSpPr txBox="1">
            <a:spLocks/>
          </p:cNvSpPr>
          <p:nvPr/>
        </p:nvSpPr>
        <p:spPr>
          <a:xfrm>
            <a:off x="616743" y="1013206"/>
            <a:ext cx="10958513" cy="423623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lvl="0" indent="0">
              <a:lnSpc>
                <a:spcPct val="120000"/>
              </a:lnSpc>
              <a:spcBef>
                <a:spcPts val="600"/>
              </a:spcBef>
              <a:spcAft>
                <a:spcPts val="600"/>
              </a:spcAft>
              <a:buClr>
                <a:srgbClr val="585858"/>
              </a:buClr>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This guidance is for the following four slides</a:t>
            </a:r>
            <a:r>
              <a:rPr lang="en-GB" sz="2000" dirty="0"/>
              <a:t>. The first 3 slides are scaffolded with the number line shown – make reference to this useful visual. </a:t>
            </a:r>
            <a:r>
              <a:rPr kumimoji="0" lang="en-GB" sz="2000" b="0" i="0" u="none" strike="noStrike" kern="1200" cap="none" spc="0" normalizeH="0" baseline="0" noProof="0" dirty="0">
                <a:ln>
                  <a:noFill/>
                </a:ln>
                <a:solidFill>
                  <a:srgbClr val="585858"/>
                </a:solidFill>
                <a:effectLst/>
                <a:uLnTx/>
                <a:uFillTx/>
                <a:latin typeface="Arial"/>
                <a:ea typeface="+mn-ea"/>
                <a:cs typeface="+mn-cs"/>
              </a:rPr>
              <a:t>For each of the missing numbers represented by a letter, ask children: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previous multiple of one million?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next multiple of one million?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multiple of one million is the number nearest to? When the number line is not present, it is necessary to draw attention to the hundred thousands as being the critical digit when rounding to the nearest million.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Discuss the use of the greater than and less than signs and use the language structure below, each time populating it with the appropriate letter and values.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4" name="TextBox 19">
            <a:extLst>
              <a:ext uri="{FF2B5EF4-FFF2-40B4-BE49-F238E27FC236}">
                <a16:creationId xmlns:a16="http://schemas.microsoft.com/office/drawing/2014/main" id="{248E4FB0-6AC3-4306-A36A-E7AC1B13DCA3}"/>
              </a:ext>
            </a:extLst>
          </p:cNvPr>
          <p:cNvSpPr txBox="1"/>
          <p:nvPr/>
        </p:nvSpPr>
        <p:spPr>
          <a:xfrm>
            <a:off x="594008" y="5372078"/>
            <a:ext cx="10428556"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previous multiple of one million is ___. The next multiple of one million is ___.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a is greater than ___ and less than ___. a is nearest to ___. </a:t>
            </a:r>
          </a:p>
        </p:txBody>
      </p:sp>
    </p:spTree>
    <p:custDataLst>
      <p:tags r:id="rId1"/>
    </p:custDataLst>
    <p:extLst>
      <p:ext uri="{BB962C8B-B14F-4D97-AF65-F5344CB8AC3E}">
        <p14:creationId xmlns:p14="http://schemas.microsoft.com/office/powerpoint/2010/main" val="41665725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520BBB0-28ED-4121-BA3E-D3AD09E33AC6}"/>
              </a:ext>
            </a:extLst>
          </p:cNvPr>
          <p:cNvSpPr>
            <a:spLocks noGrp="1"/>
          </p:cNvSpPr>
          <p:nvPr>
            <p:ph type="title"/>
          </p:nvPr>
        </p:nvSpPr>
        <p:spPr/>
        <p:txBody>
          <a:bodyPr/>
          <a:lstStyle/>
          <a:p>
            <a:r>
              <a:rPr lang="en-US" altLang="en-US" dirty="0"/>
              <a:t>6NPV-3 Numbers up to 10,000,000 in the linear number system</a:t>
            </a:r>
            <a:br>
              <a:rPr lang="en-GB" kern="0" dirty="0"/>
            </a:br>
            <a:endParaRPr lang="en-GB" dirty="0"/>
          </a:p>
        </p:txBody>
      </p:sp>
      <p:pic>
        <p:nvPicPr>
          <p:cNvPr id="4" name="Picture 3">
            <a:extLst>
              <a:ext uri="{FF2B5EF4-FFF2-40B4-BE49-F238E27FC236}">
                <a16:creationId xmlns:a16="http://schemas.microsoft.com/office/drawing/2014/main" id="{78F3BD77-2787-485F-A298-3186855763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5449" y="1825183"/>
            <a:ext cx="8461102" cy="931070"/>
          </a:xfrm>
          <a:prstGeom prst="rect">
            <a:avLst/>
          </a:prstGeom>
        </p:spPr>
      </p:pic>
      <p:sp>
        <p:nvSpPr>
          <p:cNvPr id="9" name="TextBox 8">
            <a:extLst>
              <a:ext uri="{FF2B5EF4-FFF2-40B4-BE49-F238E27FC236}">
                <a16:creationId xmlns:a16="http://schemas.microsoft.com/office/drawing/2014/main" id="{AD2F8C56-A58B-48E6-941A-57798B8D11F6}"/>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2,000,000</a:t>
            </a:r>
          </a:p>
        </p:txBody>
      </p:sp>
      <p:sp>
        <p:nvSpPr>
          <p:cNvPr id="10" name="TextBox 9">
            <a:extLst>
              <a:ext uri="{FF2B5EF4-FFF2-40B4-BE49-F238E27FC236}">
                <a16:creationId xmlns:a16="http://schemas.microsoft.com/office/drawing/2014/main" id="{76E644F2-602B-48F2-AA24-ADAAD79EF1F8}"/>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3,000,000</a:t>
            </a:r>
          </a:p>
        </p:txBody>
      </p:sp>
      <p:grpSp>
        <p:nvGrpSpPr>
          <p:cNvPr id="16" name="Group 15">
            <a:extLst>
              <a:ext uri="{FF2B5EF4-FFF2-40B4-BE49-F238E27FC236}">
                <a16:creationId xmlns:a16="http://schemas.microsoft.com/office/drawing/2014/main" id="{7452CE98-DE07-4660-B607-B7097929C21C}"/>
              </a:ext>
            </a:extLst>
          </p:cNvPr>
          <p:cNvGrpSpPr/>
          <p:nvPr/>
        </p:nvGrpSpPr>
        <p:grpSpPr>
          <a:xfrm>
            <a:off x="3128434" y="3854200"/>
            <a:ext cx="5948005" cy="1544094"/>
            <a:chOff x="1577538" y="3854200"/>
            <a:chExt cx="5948005" cy="1544094"/>
          </a:xfrm>
        </p:grpSpPr>
        <p:sp>
          <p:nvSpPr>
            <p:cNvPr id="7" name="TextBox 6">
              <a:extLst>
                <a:ext uri="{FF2B5EF4-FFF2-40B4-BE49-F238E27FC236}">
                  <a16:creationId xmlns:a16="http://schemas.microsoft.com/office/drawing/2014/main" id="{4328A259-784D-4C84-9406-1945AF1F7EB9}"/>
                </a:ext>
              </a:extLst>
            </p:cNvPr>
            <p:cNvSpPr txBox="1"/>
            <p:nvPr/>
          </p:nvSpPr>
          <p:spPr bwMode="auto">
            <a:xfrm>
              <a:off x="1858031" y="3854200"/>
              <a:ext cx="1407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previous</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multiple of</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1,000,000</a:t>
              </a:r>
            </a:p>
          </p:txBody>
        </p:sp>
        <p:sp>
          <p:nvSpPr>
            <p:cNvPr id="8" name="TextBox 7">
              <a:extLst>
                <a:ext uri="{FF2B5EF4-FFF2-40B4-BE49-F238E27FC236}">
                  <a16:creationId xmlns:a16="http://schemas.microsoft.com/office/drawing/2014/main" id="{28ADF79A-B869-4001-B96B-B3C962BB8508}"/>
                </a:ext>
              </a:extLst>
            </p:cNvPr>
            <p:cNvSpPr txBox="1"/>
            <p:nvPr/>
          </p:nvSpPr>
          <p:spPr bwMode="auto">
            <a:xfrm>
              <a:off x="5837099" y="3854200"/>
              <a:ext cx="1407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next</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multiple of</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1,000,000</a:t>
              </a:r>
            </a:p>
          </p:txBody>
        </p:sp>
        <p:sp>
          <p:nvSpPr>
            <p:cNvPr id="11" name="Rectangle: Rounded Corners 10">
              <a:extLst>
                <a:ext uri="{FF2B5EF4-FFF2-40B4-BE49-F238E27FC236}">
                  <a16:creationId xmlns:a16="http://schemas.microsoft.com/office/drawing/2014/main" id="{511A6409-5C4A-4FA5-B6C8-57D1C78E1C47}"/>
                </a:ext>
              </a:extLst>
            </p:cNvPr>
            <p:cNvSpPr/>
            <p:nvPr/>
          </p:nvSpPr>
          <p:spPr bwMode="auto">
            <a:xfrm>
              <a:off x="1577538" y="4852194"/>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 name="Rectangle: Rounded Corners 11">
              <a:extLst>
                <a:ext uri="{FF2B5EF4-FFF2-40B4-BE49-F238E27FC236}">
                  <a16:creationId xmlns:a16="http://schemas.microsoft.com/office/drawing/2014/main" id="{BF5D43E7-21BB-48A0-8699-6C1C445F82D6}"/>
                </a:ext>
              </a:extLst>
            </p:cNvPr>
            <p:cNvSpPr/>
            <p:nvPr/>
          </p:nvSpPr>
          <p:spPr bwMode="auto">
            <a:xfrm>
              <a:off x="5556606" y="4852194"/>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TextBox 12">
              <a:extLst>
                <a:ext uri="{FF2B5EF4-FFF2-40B4-BE49-F238E27FC236}">
                  <a16:creationId xmlns:a16="http://schemas.microsoft.com/office/drawing/2014/main" id="{7C464829-FF35-4C89-A177-206A72CF78BC}"/>
                </a:ext>
              </a:extLst>
            </p:cNvPr>
            <p:cNvSpPr txBox="1"/>
            <p:nvPr/>
          </p:nvSpPr>
          <p:spPr bwMode="auto">
            <a:xfrm>
              <a:off x="3858228" y="4882507"/>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sp>
          <p:nvSpPr>
            <p:cNvPr id="14" name="TextBox 13">
              <a:extLst>
                <a:ext uri="{FF2B5EF4-FFF2-40B4-BE49-F238E27FC236}">
                  <a16:creationId xmlns:a16="http://schemas.microsoft.com/office/drawing/2014/main" id="{73D2D8FE-D12D-47D0-A5D9-4E31BFED5DFE}"/>
                </a:ext>
              </a:extLst>
            </p:cNvPr>
            <p:cNvSpPr txBox="1"/>
            <p:nvPr/>
          </p:nvSpPr>
          <p:spPr bwMode="auto">
            <a:xfrm>
              <a:off x="4850193" y="4882507"/>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grpSp>
      <p:sp>
        <p:nvSpPr>
          <p:cNvPr id="15" name="TextBox 14">
            <a:extLst>
              <a:ext uri="{FF2B5EF4-FFF2-40B4-BE49-F238E27FC236}">
                <a16:creationId xmlns:a16="http://schemas.microsoft.com/office/drawing/2014/main" id="{A38EEBFA-79A4-4C3B-B634-C931AEF7C008}"/>
              </a:ext>
            </a:extLst>
          </p:cNvPr>
          <p:cNvSpPr txBox="1"/>
          <p:nvPr/>
        </p:nvSpPr>
        <p:spPr bwMode="auto">
          <a:xfrm>
            <a:off x="5931555" y="4882508"/>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a:t>
            </a:r>
          </a:p>
        </p:txBody>
      </p:sp>
      <p:sp>
        <p:nvSpPr>
          <p:cNvPr id="17" name="TextBox 16">
            <a:extLst>
              <a:ext uri="{FF2B5EF4-FFF2-40B4-BE49-F238E27FC236}">
                <a16:creationId xmlns:a16="http://schemas.microsoft.com/office/drawing/2014/main" id="{AECAAE71-09BA-4C2A-AE70-8FD04C8C10E9}"/>
              </a:ext>
            </a:extLst>
          </p:cNvPr>
          <p:cNvSpPr txBox="1"/>
          <p:nvPr/>
        </p:nvSpPr>
        <p:spPr bwMode="auto">
          <a:xfrm>
            <a:off x="5931555" y="4882508"/>
            <a:ext cx="3658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b</a:t>
            </a:r>
          </a:p>
        </p:txBody>
      </p:sp>
      <p:sp>
        <p:nvSpPr>
          <p:cNvPr id="18" name="TextBox 17">
            <a:extLst>
              <a:ext uri="{FF2B5EF4-FFF2-40B4-BE49-F238E27FC236}">
                <a16:creationId xmlns:a16="http://schemas.microsoft.com/office/drawing/2014/main" id="{84A78E87-0EFF-4A8D-B3FA-484C3F15BC32}"/>
              </a:ext>
            </a:extLst>
          </p:cNvPr>
          <p:cNvSpPr txBox="1"/>
          <p:nvPr/>
        </p:nvSpPr>
        <p:spPr bwMode="auto">
          <a:xfrm>
            <a:off x="5931555" y="4882508"/>
            <a:ext cx="3273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c</a:t>
            </a:r>
          </a:p>
        </p:txBody>
      </p:sp>
      <p:sp>
        <p:nvSpPr>
          <p:cNvPr id="19" name="TextBox 18">
            <a:extLst>
              <a:ext uri="{FF2B5EF4-FFF2-40B4-BE49-F238E27FC236}">
                <a16:creationId xmlns:a16="http://schemas.microsoft.com/office/drawing/2014/main" id="{6E9E4347-E52D-4345-BA49-1F7515C973E1}"/>
              </a:ext>
            </a:extLst>
          </p:cNvPr>
          <p:cNvSpPr txBox="1"/>
          <p:nvPr/>
        </p:nvSpPr>
        <p:spPr bwMode="auto">
          <a:xfrm>
            <a:off x="5931555" y="4882508"/>
            <a:ext cx="3658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d</a:t>
            </a:r>
          </a:p>
        </p:txBody>
      </p:sp>
      <p:sp>
        <p:nvSpPr>
          <p:cNvPr id="20" name="TextBox 19">
            <a:extLst>
              <a:ext uri="{FF2B5EF4-FFF2-40B4-BE49-F238E27FC236}">
                <a16:creationId xmlns:a16="http://schemas.microsoft.com/office/drawing/2014/main" id="{67E2C7AF-ABA3-44AC-88DB-DC2BF6E9CA05}"/>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5,000,000</a:t>
            </a:r>
          </a:p>
        </p:txBody>
      </p:sp>
      <p:sp>
        <p:nvSpPr>
          <p:cNvPr id="21" name="TextBox 20">
            <a:extLst>
              <a:ext uri="{FF2B5EF4-FFF2-40B4-BE49-F238E27FC236}">
                <a16:creationId xmlns:a16="http://schemas.microsoft.com/office/drawing/2014/main" id="{4FF474AC-A319-4653-9546-8BC8B2CFFBF3}"/>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6,000,000</a:t>
            </a:r>
          </a:p>
        </p:txBody>
      </p:sp>
      <p:sp>
        <p:nvSpPr>
          <p:cNvPr id="22" name="TextBox 21">
            <a:extLst>
              <a:ext uri="{FF2B5EF4-FFF2-40B4-BE49-F238E27FC236}">
                <a16:creationId xmlns:a16="http://schemas.microsoft.com/office/drawing/2014/main" id="{80BC6BB1-A272-4BBA-8E70-6295A662ED05}"/>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7,000,000</a:t>
            </a:r>
          </a:p>
        </p:txBody>
      </p:sp>
      <p:sp>
        <p:nvSpPr>
          <p:cNvPr id="23" name="TextBox 22">
            <a:extLst>
              <a:ext uri="{FF2B5EF4-FFF2-40B4-BE49-F238E27FC236}">
                <a16:creationId xmlns:a16="http://schemas.microsoft.com/office/drawing/2014/main" id="{41E7EB21-E67E-46EF-A616-CEA0F2AAA098}"/>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8,000,000</a:t>
            </a:r>
          </a:p>
        </p:txBody>
      </p:sp>
    </p:spTree>
    <p:extLst>
      <p:ext uri="{BB962C8B-B14F-4D97-AF65-F5344CB8AC3E}">
        <p14:creationId xmlns:p14="http://schemas.microsoft.com/office/powerpoint/2010/main" val="3215377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1" nodeType="clickEffect">
                                  <p:stCondLst>
                                    <p:cond delay="0"/>
                                  </p:stCondLst>
                                  <p:childTnLst>
                                    <p:animEffect transition="out" filter="fade">
                                      <p:cBhvr>
                                        <p:cTn id="24" dur="500"/>
                                        <p:tgtEl>
                                          <p:spTgt spid="9"/>
                                        </p:tgtEl>
                                      </p:cBhvr>
                                    </p:animEffect>
                                    <p:set>
                                      <p:cBhvr>
                                        <p:cTn id="25" dur="1" fill="hold">
                                          <p:stCondLst>
                                            <p:cond delay="499"/>
                                          </p:stCondLst>
                                        </p:cTn>
                                        <p:tgtEl>
                                          <p:spTgt spid="9"/>
                                        </p:tgtEl>
                                        <p:attrNameLst>
                                          <p:attrName>style.visibility</p:attrName>
                                        </p:attrNameLst>
                                      </p:cBhvr>
                                      <p:to>
                                        <p:strVal val="hidden"/>
                                      </p:to>
                                    </p:set>
                                  </p:childTnLst>
                                </p:cTn>
                              </p:par>
                              <p:par>
                                <p:cTn id="26" presetID="10" presetClass="exit" presetSubtype="0" fill="hold" grpId="1" nodeType="withEffect">
                                  <p:stCondLst>
                                    <p:cond delay="0"/>
                                  </p:stCondLst>
                                  <p:childTnLst>
                                    <p:animEffect transition="out" filter="fade">
                                      <p:cBhvr>
                                        <p:cTn id="27" dur="500"/>
                                        <p:tgtEl>
                                          <p:spTgt spid="10"/>
                                        </p:tgtEl>
                                      </p:cBhvr>
                                    </p:animEffect>
                                    <p:set>
                                      <p:cBhvr>
                                        <p:cTn id="28" dur="1" fill="hold">
                                          <p:stCondLst>
                                            <p:cond delay="499"/>
                                          </p:stCondLst>
                                        </p:cTn>
                                        <p:tgtEl>
                                          <p:spTgt spid="10"/>
                                        </p:tgtEl>
                                        <p:attrNameLst>
                                          <p:attrName>style.visibility</p:attrName>
                                        </p:attrNameLst>
                                      </p:cBhvr>
                                      <p:to>
                                        <p:strVal val="hidden"/>
                                      </p:to>
                                    </p:set>
                                  </p:childTnLst>
                                </p:cTn>
                              </p:par>
                              <p:par>
                                <p:cTn id="29" presetID="10" presetClass="exit" presetSubtype="0" fill="hold" grpId="1" nodeType="withEffect">
                                  <p:stCondLst>
                                    <p:cond delay="0"/>
                                  </p:stCondLst>
                                  <p:childTnLst>
                                    <p:animEffect transition="out" filter="fade">
                                      <p:cBhvr>
                                        <p:cTn id="30" dur="500"/>
                                        <p:tgtEl>
                                          <p:spTgt spid="15"/>
                                        </p:tgtEl>
                                      </p:cBhvr>
                                    </p:animEffect>
                                    <p:set>
                                      <p:cBhvr>
                                        <p:cTn id="31" dur="1" fill="hold">
                                          <p:stCondLst>
                                            <p:cond delay="499"/>
                                          </p:stCondLst>
                                        </p:cTn>
                                        <p:tgtEl>
                                          <p:spTgt spid="15"/>
                                        </p:tgtEl>
                                        <p:attrNameLst>
                                          <p:attrName>style.visibility</p:attrName>
                                        </p:attrNameLst>
                                      </p:cBhvr>
                                      <p:to>
                                        <p:strVal val="hidden"/>
                                      </p:to>
                                    </p:se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grpId="1" nodeType="clickEffect">
                                  <p:stCondLst>
                                    <p:cond delay="0"/>
                                  </p:stCondLst>
                                  <p:childTnLst>
                                    <p:animEffect transition="out" filter="fade">
                                      <p:cBhvr>
                                        <p:cTn id="49" dur="500"/>
                                        <p:tgtEl>
                                          <p:spTgt spid="20"/>
                                        </p:tgtEl>
                                      </p:cBhvr>
                                    </p:animEffect>
                                    <p:set>
                                      <p:cBhvr>
                                        <p:cTn id="50" dur="1" fill="hold">
                                          <p:stCondLst>
                                            <p:cond delay="499"/>
                                          </p:stCondLst>
                                        </p:cTn>
                                        <p:tgtEl>
                                          <p:spTgt spid="20"/>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500"/>
                                        <p:tgtEl>
                                          <p:spTgt spid="21"/>
                                        </p:tgtEl>
                                      </p:cBhvr>
                                    </p:animEffect>
                                    <p:set>
                                      <p:cBhvr>
                                        <p:cTn id="53" dur="1" fill="hold">
                                          <p:stCondLst>
                                            <p:cond delay="499"/>
                                          </p:stCondLst>
                                        </p:cTn>
                                        <p:tgtEl>
                                          <p:spTgt spid="21"/>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17"/>
                                        </p:tgtEl>
                                      </p:cBhvr>
                                    </p:animEffect>
                                    <p:set>
                                      <p:cBhvr>
                                        <p:cTn id="56" dur="1" fill="hold">
                                          <p:stCondLst>
                                            <p:cond delay="499"/>
                                          </p:stCondLst>
                                        </p:cTn>
                                        <p:tgtEl>
                                          <p:spTgt spid="17"/>
                                        </p:tgtEl>
                                        <p:attrNameLst>
                                          <p:attrName>style.visibility</p:attrName>
                                        </p:attrNameLst>
                                      </p:cBhvr>
                                      <p:to>
                                        <p:strVal val="hidden"/>
                                      </p:to>
                                    </p:set>
                                  </p:childTnLst>
                                </p:cTn>
                              </p:par>
                            </p:childTnLst>
                          </p:cTn>
                        </p:par>
                        <p:par>
                          <p:cTn id="57" fill="hold">
                            <p:stCondLst>
                              <p:cond delay="500"/>
                            </p:stCondLst>
                            <p:childTnLst>
                              <p:par>
                                <p:cTn id="58" presetID="10" presetClass="entr" presetSubtype="0"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2" nodeType="click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500"/>
                                        <p:tgtEl>
                                          <p:spTgt spid="20"/>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2" nodeType="click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500"/>
                                        <p:tgtEl>
                                          <p:spTgt spid="21"/>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xit" presetSubtype="0" fill="hold" grpId="3" nodeType="clickEffect">
                                  <p:stCondLst>
                                    <p:cond delay="0"/>
                                  </p:stCondLst>
                                  <p:childTnLst>
                                    <p:animEffect transition="out" filter="fade">
                                      <p:cBhvr>
                                        <p:cTn id="74" dur="500"/>
                                        <p:tgtEl>
                                          <p:spTgt spid="20"/>
                                        </p:tgtEl>
                                      </p:cBhvr>
                                    </p:animEffect>
                                    <p:set>
                                      <p:cBhvr>
                                        <p:cTn id="75" dur="1" fill="hold">
                                          <p:stCondLst>
                                            <p:cond delay="499"/>
                                          </p:stCondLst>
                                        </p:cTn>
                                        <p:tgtEl>
                                          <p:spTgt spid="20"/>
                                        </p:tgtEl>
                                        <p:attrNameLst>
                                          <p:attrName>style.visibility</p:attrName>
                                        </p:attrNameLst>
                                      </p:cBhvr>
                                      <p:to>
                                        <p:strVal val="hidden"/>
                                      </p:to>
                                    </p:set>
                                  </p:childTnLst>
                                </p:cTn>
                              </p:par>
                              <p:par>
                                <p:cTn id="76" presetID="10" presetClass="exit" presetSubtype="0" fill="hold" grpId="3" nodeType="withEffect">
                                  <p:stCondLst>
                                    <p:cond delay="0"/>
                                  </p:stCondLst>
                                  <p:childTnLst>
                                    <p:animEffect transition="out" filter="fade">
                                      <p:cBhvr>
                                        <p:cTn id="77" dur="500"/>
                                        <p:tgtEl>
                                          <p:spTgt spid="21"/>
                                        </p:tgtEl>
                                      </p:cBhvr>
                                    </p:animEffect>
                                    <p:set>
                                      <p:cBhvr>
                                        <p:cTn id="78" dur="1" fill="hold">
                                          <p:stCondLst>
                                            <p:cond delay="499"/>
                                          </p:stCondLst>
                                        </p:cTn>
                                        <p:tgtEl>
                                          <p:spTgt spid="21"/>
                                        </p:tgtEl>
                                        <p:attrNameLst>
                                          <p:attrName>style.visibility</p:attrName>
                                        </p:attrNameLst>
                                      </p:cBhvr>
                                      <p:to>
                                        <p:strVal val="hidden"/>
                                      </p:to>
                                    </p:set>
                                  </p:childTnLst>
                                </p:cTn>
                              </p:par>
                              <p:par>
                                <p:cTn id="79" presetID="10" presetClass="exit" presetSubtype="0" fill="hold" grpId="1" nodeType="withEffect">
                                  <p:stCondLst>
                                    <p:cond delay="0"/>
                                  </p:stCondLst>
                                  <p:childTnLst>
                                    <p:animEffect transition="out" filter="fade">
                                      <p:cBhvr>
                                        <p:cTn id="80" dur="500"/>
                                        <p:tgtEl>
                                          <p:spTgt spid="18"/>
                                        </p:tgtEl>
                                      </p:cBhvr>
                                    </p:animEffect>
                                    <p:set>
                                      <p:cBhvr>
                                        <p:cTn id="81" dur="1" fill="hold">
                                          <p:stCondLst>
                                            <p:cond delay="499"/>
                                          </p:stCondLst>
                                        </p:cTn>
                                        <p:tgtEl>
                                          <p:spTgt spid="18"/>
                                        </p:tgtEl>
                                        <p:attrNameLst>
                                          <p:attrName>style.visibility</p:attrName>
                                        </p:attrNameLst>
                                      </p:cBhvr>
                                      <p:to>
                                        <p:strVal val="hidden"/>
                                      </p:to>
                                    </p:set>
                                  </p:childTnLst>
                                </p:cTn>
                              </p:par>
                            </p:childTnLst>
                          </p:cTn>
                        </p:par>
                        <p:par>
                          <p:cTn id="82" fill="hold">
                            <p:stCondLst>
                              <p:cond delay="500"/>
                            </p:stCondLst>
                            <p:childTnLst>
                              <p:par>
                                <p:cTn id="83" presetID="10" presetClass="entr" presetSubtype="0" fill="hold" grpId="0"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500"/>
                                        <p:tgtEl>
                                          <p:spTgt spid="19"/>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fade">
                                      <p:cBhvr>
                                        <p:cTn id="90" dur="500"/>
                                        <p:tgtEl>
                                          <p:spTgt spid="22"/>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0" grpId="0"/>
      <p:bldP spid="10" grpId="1"/>
      <p:bldP spid="15" grpId="0"/>
      <p:bldP spid="15" grpId="1"/>
      <p:bldP spid="17" grpId="0"/>
      <p:bldP spid="17" grpId="1"/>
      <p:bldP spid="18" grpId="0"/>
      <p:bldP spid="18" grpId="1"/>
      <p:bldP spid="19" grpId="0"/>
      <p:bldP spid="20" grpId="0"/>
      <p:bldP spid="20" grpId="1"/>
      <p:bldP spid="20" grpId="2"/>
      <p:bldP spid="20" grpId="3"/>
      <p:bldP spid="21" grpId="0"/>
      <p:bldP spid="21" grpId="1"/>
      <p:bldP spid="21" grpId="2"/>
      <p:bldP spid="21" grpId="3"/>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EC5206-BB52-4989-8046-0B3343800FC1}"/>
              </a:ext>
            </a:extLst>
          </p:cNvPr>
          <p:cNvSpPr>
            <a:spLocks noGrp="1"/>
          </p:cNvSpPr>
          <p:nvPr>
            <p:ph type="title"/>
          </p:nvPr>
        </p:nvSpPr>
        <p:spPr/>
        <p:txBody>
          <a:bodyPr/>
          <a:lstStyle/>
          <a:p>
            <a:r>
              <a:rPr lang="en-US" altLang="en-US" dirty="0"/>
              <a:t>6NPV-3 Numbers up to 10,000,000 in the linear number system</a:t>
            </a:r>
            <a:br>
              <a:rPr lang="en-GB" kern="0" dirty="0"/>
            </a:br>
            <a:endParaRPr lang="en-GB" dirty="0"/>
          </a:p>
        </p:txBody>
      </p:sp>
      <p:pic>
        <p:nvPicPr>
          <p:cNvPr id="3" name="Picture 2">
            <a:extLst>
              <a:ext uri="{FF2B5EF4-FFF2-40B4-BE49-F238E27FC236}">
                <a16:creationId xmlns:a16="http://schemas.microsoft.com/office/drawing/2014/main" id="{7D26BC41-7658-4051-90B0-C506E3EB0E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5449" y="1825183"/>
            <a:ext cx="8461102" cy="931070"/>
          </a:xfrm>
          <a:prstGeom prst="rect">
            <a:avLst/>
          </a:prstGeom>
        </p:spPr>
      </p:pic>
      <p:sp>
        <p:nvSpPr>
          <p:cNvPr id="7" name="TextBox 6">
            <a:extLst>
              <a:ext uri="{FF2B5EF4-FFF2-40B4-BE49-F238E27FC236}">
                <a16:creationId xmlns:a16="http://schemas.microsoft.com/office/drawing/2014/main" id="{1690F151-5ED4-4E1A-AFAB-C292332F696F}"/>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2,000,000</a:t>
            </a:r>
          </a:p>
        </p:txBody>
      </p:sp>
      <p:sp>
        <p:nvSpPr>
          <p:cNvPr id="8" name="TextBox 7">
            <a:extLst>
              <a:ext uri="{FF2B5EF4-FFF2-40B4-BE49-F238E27FC236}">
                <a16:creationId xmlns:a16="http://schemas.microsoft.com/office/drawing/2014/main" id="{C7C66B3B-9F7D-4CBA-993D-01F1F1F2C52E}"/>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3,000,000</a:t>
            </a:r>
          </a:p>
        </p:txBody>
      </p:sp>
      <p:grpSp>
        <p:nvGrpSpPr>
          <p:cNvPr id="9" name="Group 8">
            <a:extLst>
              <a:ext uri="{FF2B5EF4-FFF2-40B4-BE49-F238E27FC236}">
                <a16:creationId xmlns:a16="http://schemas.microsoft.com/office/drawing/2014/main" id="{0B684E07-E5A3-48B1-94CB-11C136B9522F}"/>
              </a:ext>
            </a:extLst>
          </p:cNvPr>
          <p:cNvGrpSpPr/>
          <p:nvPr/>
        </p:nvGrpSpPr>
        <p:grpSpPr>
          <a:xfrm>
            <a:off x="3128434" y="3854200"/>
            <a:ext cx="5948005" cy="1544094"/>
            <a:chOff x="1577538" y="3854200"/>
            <a:chExt cx="5948005" cy="1544094"/>
          </a:xfrm>
        </p:grpSpPr>
        <p:sp>
          <p:nvSpPr>
            <p:cNvPr id="10" name="TextBox 9">
              <a:extLst>
                <a:ext uri="{FF2B5EF4-FFF2-40B4-BE49-F238E27FC236}">
                  <a16:creationId xmlns:a16="http://schemas.microsoft.com/office/drawing/2014/main" id="{0397A769-0A52-4C5A-8FEF-D65FFB61D822}"/>
                </a:ext>
              </a:extLst>
            </p:cNvPr>
            <p:cNvSpPr txBox="1"/>
            <p:nvPr/>
          </p:nvSpPr>
          <p:spPr bwMode="auto">
            <a:xfrm>
              <a:off x="1858031" y="3854200"/>
              <a:ext cx="1407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previous</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multiple of</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1,000,000</a:t>
              </a:r>
            </a:p>
          </p:txBody>
        </p:sp>
        <p:sp>
          <p:nvSpPr>
            <p:cNvPr id="11" name="TextBox 10">
              <a:extLst>
                <a:ext uri="{FF2B5EF4-FFF2-40B4-BE49-F238E27FC236}">
                  <a16:creationId xmlns:a16="http://schemas.microsoft.com/office/drawing/2014/main" id="{E06EA856-CC45-48E4-A44B-3308010AFB32}"/>
                </a:ext>
              </a:extLst>
            </p:cNvPr>
            <p:cNvSpPr txBox="1"/>
            <p:nvPr/>
          </p:nvSpPr>
          <p:spPr bwMode="auto">
            <a:xfrm>
              <a:off x="5837099" y="3854200"/>
              <a:ext cx="1407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next</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multiple of</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1,000,000</a:t>
              </a:r>
            </a:p>
          </p:txBody>
        </p:sp>
        <p:sp>
          <p:nvSpPr>
            <p:cNvPr id="12" name="Rectangle: Rounded Corners 11">
              <a:extLst>
                <a:ext uri="{FF2B5EF4-FFF2-40B4-BE49-F238E27FC236}">
                  <a16:creationId xmlns:a16="http://schemas.microsoft.com/office/drawing/2014/main" id="{E8745A18-7867-4C40-AF58-043C7F0E5969}"/>
                </a:ext>
              </a:extLst>
            </p:cNvPr>
            <p:cNvSpPr/>
            <p:nvPr/>
          </p:nvSpPr>
          <p:spPr bwMode="auto">
            <a:xfrm>
              <a:off x="1577538" y="4852194"/>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Rectangle: Rounded Corners 12">
              <a:extLst>
                <a:ext uri="{FF2B5EF4-FFF2-40B4-BE49-F238E27FC236}">
                  <a16:creationId xmlns:a16="http://schemas.microsoft.com/office/drawing/2014/main" id="{B0DDCD71-F535-4A1A-967B-FD24266C38FA}"/>
                </a:ext>
              </a:extLst>
            </p:cNvPr>
            <p:cNvSpPr/>
            <p:nvPr/>
          </p:nvSpPr>
          <p:spPr bwMode="auto">
            <a:xfrm>
              <a:off x="5556606" y="4852194"/>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TextBox 13">
              <a:extLst>
                <a:ext uri="{FF2B5EF4-FFF2-40B4-BE49-F238E27FC236}">
                  <a16:creationId xmlns:a16="http://schemas.microsoft.com/office/drawing/2014/main" id="{E05B4DC3-EFCD-4D16-9EF2-12B88831D4E6}"/>
                </a:ext>
              </a:extLst>
            </p:cNvPr>
            <p:cNvSpPr txBox="1"/>
            <p:nvPr/>
          </p:nvSpPr>
          <p:spPr bwMode="auto">
            <a:xfrm>
              <a:off x="3858228" y="4882507"/>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sp>
          <p:nvSpPr>
            <p:cNvPr id="15" name="TextBox 14">
              <a:extLst>
                <a:ext uri="{FF2B5EF4-FFF2-40B4-BE49-F238E27FC236}">
                  <a16:creationId xmlns:a16="http://schemas.microsoft.com/office/drawing/2014/main" id="{870F6951-A48E-4CD2-B4A9-580F930D92C0}"/>
                </a:ext>
              </a:extLst>
            </p:cNvPr>
            <p:cNvSpPr txBox="1"/>
            <p:nvPr/>
          </p:nvSpPr>
          <p:spPr bwMode="auto">
            <a:xfrm>
              <a:off x="4850193" y="4882507"/>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grpSp>
      <p:sp>
        <p:nvSpPr>
          <p:cNvPr id="16" name="TextBox 15">
            <a:extLst>
              <a:ext uri="{FF2B5EF4-FFF2-40B4-BE49-F238E27FC236}">
                <a16:creationId xmlns:a16="http://schemas.microsoft.com/office/drawing/2014/main" id="{8DB897A9-E8A4-41E5-B565-513596F93321}"/>
              </a:ext>
            </a:extLst>
          </p:cNvPr>
          <p:cNvSpPr txBox="1"/>
          <p:nvPr/>
        </p:nvSpPr>
        <p:spPr bwMode="auto">
          <a:xfrm>
            <a:off x="5931555" y="4882508"/>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a:t>
            </a:r>
          </a:p>
        </p:txBody>
      </p:sp>
      <p:sp>
        <p:nvSpPr>
          <p:cNvPr id="17" name="TextBox 16">
            <a:extLst>
              <a:ext uri="{FF2B5EF4-FFF2-40B4-BE49-F238E27FC236}">
                <a16:creationId xmlns:a16="http://schemas.microsoft.com/office/drawing/2014/main" id="{9705CA10-F9C9-4899-A61A-E918BB8DD547}"/>
              </a:ext>
            </a:extLst>
          </p:cNvPr>
          <p:cNvSpPr txBox="1"/>
          <p:nvPr/>
        </p:nvSpPr>
        <p:spPr bwMode="auto">
          <a:xfrm>
            <a:off x="5931555" y="4882508"/>
            <a:ext cx="3658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b</a:t>
            </a:r>
          </a:p>
        </p:txBody>
      </p:sp>
      <p:sp>
        <p:nvSpPr>
          <p:cNvPr id="18" name="TextBox 17">
            <a:extLst>
              <a:ext uri="{FF2B5EF4-FFF2-40B4-BE49-F238E27FC236}">
                <a16:creationId xmlns:a16="http://schemas.microsoft.com/office/drawing/2014/main" id="{BBEF8070-6D0E-4C7D-9B28-4056B1E1F4EA}"/>
              </a:ext>
            </a:extLst>
          </p:cNvPr>
          <p:cNvSpPr txBox="1"/>
          <p:nvPr/>
        </p:nvSpPr>
        <p:spPr bwMode="auto">
          <a:xfrm>
            <a:off x="5931555" y="4882508"/>
            <a:ext cx="3273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c</a:t>
            </a:r>
          </a:p>
        </p:txBody>
      </p:sp>
      <p:sp>
        <p:nvSpPr>
          <p:cNvPr id="19" name="TextBox 18">
            <a:extLst>
              <a:ext uri="{FF2B5EF4-FFF2-40B4-BE49-F238E27FC236}">
                <a16:creationId xmlns:a16="http://schemas.microsoft.com/office/drawing/2014/main" id="{164F06F8-CFA3-4BBE-A345-54DD6E77FC08}"/>
              </a:ext>
            </a:extLst>
          </p:cNvPr>
          <p:cNvSpPr txBox="1"/>
          <p:nvPr/>
        </p:nvSpPr>
        <p:spPr bwMode="auto">
          <a:xfrm>
            <a:off x="5931555" y="4882508"/>
            <a:ext cx="3658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d</a:t>
            </a:r>
          </a:p>
        </p:txBody>
      </p:sp>
      <p:sp>
        <p:nvSpPr>
          <p:cNvPr id="20" name="TextBox 19">
            <a:extLst>
              <a:ext uri="{FF2B5EF4-FFF2-40B4-BE49-F238E27FC236}">
                <a16:creationId xmlns:a16="http://schemas.microsoft.com/office/drawing/2014/main" id="{05F5CA3F-49DE-4E1C-B889-BD4E2A22B0A0}"/>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5,000,000</a:t>
            </a:r>
          </a:p>
        </p:txBody>
      </p:sp>
      <p:sp>
        <p:nvSpPr>
          <p:cNvPr id="21" name="TextBox 20">
            <a:extLst>
              <a:ext uri="{FF2B5EF4-FFF2-40B4-BE49-F238E27FC236}">
                <a16:creationId xmlns:a16="http://schemas.microsoft.com/office/drawing/2014/main" id="{375B197D-4EB2-4161-A330-8A17A063D766}"/>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6,000,000</a:t>
            </a:r>
          </a:p>
        </p:txBody>
      </p:sp>
      <p:sp>
        <p:nvSpPr>
          <p:cNvPr id="22" name="TextBox 21">
            <a:extLst>
              <a:ext uri="{FF2B5EF4-FFF2-40B4-BE49-F238E27FC236}">
                <a16:creationId xmlns:a16="http://schemas.microsoft.com/office/drawing/2014/main" id="{5EE75A5B-3A51-4B3B-A676-44D7801223FB}"/>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7,000,000</a:t>
            </a:r>
          </a:p>
        </p:txBody>
      </p:sp>
      <p:sp>
        <p:nvSpPr>
          <p:cNvPr id="23" name="TextBox 22">
            <a:extLst>
              <a:ext uri="{FF2B5EF4-FFF2-40B4-BE49-F238E27FC236}">
                <a16:creationId xmlns:a16="http://schemas.microsoft.com/office/drawing/2014/main" id="{74C6C7BF-2F2F-49D0-BF7F-4BE8BC09149D}"/>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8,000,000</a:t>
            </a:r>
          </a:p>
        </p:txBody>
      </p:sp>
      <p:sp>
        <p:nvSpPr>
          <p:cNvPr id="25" name="Oval 24">
            <a:extLst>
              <a:ext uri="{FF2B5EF4-FFF2-40B4-BE49-F238E27FC236}">
                <a16:creationId xmlns:a16="http://schemas.microsoft.com/office/drawing/2014/main" id="{97FBF822-B260-4319-B31A-9EDCD74CF0F1}"/>
              </a:ext>
            </a:extLst>
          </p:cNvPr>
          <p:cNvSpPr/>
          <p:nvPr/>
        </p:nvSpPr>
        <p:spPr bwMode="auto">
          <a:xfrm>
            <a:off x="7040246" y="4829020"/>
            <a:ext cx="2092986" cy="597056"/>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Oval 25">
            <a:extLst>
              <a:ext uri="{FF2B5EF4-FFF2-40B4-BE49-F238E27FC236}">
                <a16:creationId xmlns:a16="http://schemas.microsoft.com/office/drawing/2014/main" id="{6AF279BE-F147-4DE5-A7F2-29A33C20BA2D}"/>
              </a:ext>
            </a:extLst>
          </p:cNvPr>
          <p:cNvSpPr/>
          <p:nvPr/>
        </p:nvSpPr>
        <p:spPr bwMode="auto">
          <a:xfrm>
            <a:off x="3074279" y="4829020"/>
            <a:ext cx="2092986" cy="597056"/>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841987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heel(1)">
                                      <p:cBhvr>
                                        <p:cTn id="25" dur="1500"/>
                                        <p:tgtEl>
                                          <p:spTgt spid="2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childTnLst>
                                    <p:animEffect transition="out" filter="fade">
                                      <p:cBhvr>
                                        <p:cTn id="29" dur="500"/>
                                        <p:tgtEl>
                                          <p:spTgt spid="7"/>
                                        </p:tgtEl>
                                      </p:cBhvr>
                                    </p:animEffect>
                                    <p:set>
                                      <p:cBhvr>
                                        <p:cTn id="30" dur="1" fill="hold">
                                          <p:stCondLst>
                                            <p:cond delay="499"/>
                                          </p:stCondLst>
                                        </p:cTn>
                                        <p:tgtEl>
                                          <p:spTgt spid="7"/>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8"/>
                                        </p:tgtEl>
                                      </p:cBhvr>
                                    </p:animEffect>
                                    <p:set>
                                      <p:cBhvr>
                                        <p:cTn id="33" dur="1" fill="hold">
                                          <p:stCondLst>
                                            <p:cond delay="499"/>
                                          </p:stCondLst>
                                        </p:cTn>
                                        <p:tgtEl>
                                          <p:spTgt spid="8"/>
                                        </p:tgtEl>
                                        <p:attrNameLst>
                                          <p:attrName>style.visibility</p:attrName>
                                        </p:attrNameLst>
                                      </p:cBhvr>
                                      <p:to>
                                        <p:strVal val="hidden"/>
                                      </p:to>
                                    </p:set>
                                  </p:childTnLst>
                                </p:cTn>
                              </p:par>
                              <p:par>
                                <p:cTn id="34" presetID="10" presetClass="exit" presetSubtype="0" fill="hold" grpId="1" nodeType="withEffect">
                                  <p:stCondLst>
                                    <p:cond delay="0"/>
                                  </p:stCondLst>
                                  <p:childTnLst>
                                    <p:animEffect transition="out" filter="fade">
                                      <p:cBhvr>
                                        <p:cTn id="35" dur="500"/>
                                        <p:tgtEl>
                                          <p:spTgt spid="16"/>
                                        </p:tgtEl>
                                      </p:cBhvr>
                                    </p:animEffect>
                                    <p:set>
                                      <p:cBhvr>
                                        <p:cTn id="36" dur="1" fill="hold">
                                          <p:stCondLst>
                                            <p:cond delay="499"/>
                                          </p:stCondLst>
                                        </p:cTn>
                                        <p:tgtEl>
                                          <p:spTgt spid="16"/>
                                        </p:tgtEl>
                                        <p:attrNameLst>
                                          <p:attrName>style.visibility</p:attrName>
                                        </p:attrNameLst>
                                      </p:cBhvr>
                                      <p:to>
                                        <p:strVal val="hidden"/>
                                      </p:to>
                                    </p:set>
                                  </p:childTnLst>
                                </p:cTn>
                              </p:par>
                              <p:par>
                                <p:cTn id="37" presetID="10" presetClass="exit" presetSubtype="0" fill="hold" grpId="1" nodeType="withEffect">
                                  <p:stCondLst>
                                    <p:cond delay="0"/>
                                  </p:stCondLst>
                                  <p:childTnLst>
                                    <p:animEffect transition="out" filter="fade">
                                      <p:cBhvr>
                                        <p:cTn id="38" dur="500"/>
                                        <p:tgtEl>
                                          <p:spTgt spid="25"/>
                                        </p:tgtEl>
                                      </p:cBhvr>
                                    </p:animEffect>
                                    <p:set>
                                      <p:cBhvr>
                                        <p:cTn id="39" dur="1" fill="hold">
                                          <p:stCondLst>
                                            <p:cond delay="499"/>
                                          </p:stCondLst>
                                        </p:cTn>
                                        <p:tgtEl>
                                          <p:spTgt spid="25"/>
                                        </p:tgtEl>
                                        <p:attrNameLst>
                                          <p:attrName>style.visibility</p:attrName>
                                        </p:attrNameLst>
                                      </p:cBhvr>
                                      <p:to>
                                        <p:strVal val="hidden"/>
                                      </p:to>
                                    </p:set>
                                  </p:childTnLst>
                                </p:cTn>
                              </p:par>
                            </p:childTnLst>
                          </p:cTn>
                        </p:par>
                        <p:par>
                          <p:cTn id="40" fill="hold">
                            <p:stCondLst>
                              <p:cond delay="5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childTnLst>
                          </p:cTn>
                        </p:par>
                      </p:childTnLst>
                    </p:cTn>
                  </p:par>
                  <p:par>
                    <p:cTn id="54" fill="hold">
                      <p:stCondLst>
                        <p:cond delay="indefinite"/>
                      </p:stCondLst>
                      <p:childTnLst>
                        <p:par>
                          <p:cTn id="55" fill="hold">
                            <p:stCondLst>
                              <p:cond delay="0"/>
                            </p:stCondLst>
                            <p:childTnLst>
                              <p:par>
                                <p:cTn id="56" presetID="21" presetClass="entr" presetSubtype="1" fill="hold" grpId="0" nodeType="click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wheel(1)">
                                      <p:cBhvr>
                                        <p:cTn id="58" dur="1500"/>
                                        <p:tgtEl>
                                          <p:spTgt spid="2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xit" presetSubtype="0" fill="hold" grpId="1" nodeType="clickEffect">
                                  <p:stCondLst>
                                    <p:cond delay="0"/>
                                  </p:stCondLst>
                                  <p:childTnLst>
                                    <p:animEffect transition="out" filter="fade">
                                      <p:cBhvr>
                                        <p:cTn id="62" dur="500"/>
                                        <p:tgtEl>
                                          <p:spTgt spid="20"/>
                                        </p:tgtEl>
                                      </p:cBhvr>
                                    </p:animEffect>
                                    <p:set>
                                      <p:cBhvr>
                                        <p:cTn id="63" dur="1" fill="hold">
                                          <p:stCondLst>
                                            <p:cond delay="499"/>
                                          </p:stCondLst>
                                        </p:cTn>
                                        <p:tgtEl>
                                          <p:spTgt spid="20"/>
                                        </p:tgtEl>
                                        <p:attrNameLst>
                                          <p:attrName>style.visibility</p:attrName>
                                        </p:attrNameLst>
                                      </p:cBhvr>
                                      <p:to>
                                        <p:strVal val="hidden"/>
                                      </p:to>
                                    </p:set>
                                  </p:childTnLst>
                                </p:cTn>
                              </p:par>
                              <p:par>
                                <p:cTn id="64" presetID="10" presetClass="exit" presetSubtype="0" fill="hold" grpId="1" nodeType="withEffect">
                                  <p:stCondLst>
                                    <p:cond delay="0"/>
                                  </p:stCondLst>
                                  <p:childTnLst>
                                    <p:animEffect transition="out" filter="fade">
                                      <p:cBhvr>
                                        <p:cTn id="65" dur="500"/>
                                        <p:tgtEl>
                                          <p:spTgt spid="21"/>
                                        </p:tgtEl>
                                      </p:cBhvr>
                                    </p:animEffect>
                                    <p:set>
                                      <p:cBhvr>
                                        <p:cTn id="66" dur="1" fill="hold">
                                          <p:stCondLst>
                                            <p:cond delay="499"/>
                                          </p:stCondLst>
                                        </p:cTn>
                                        <p:tgtEl>
                                          <p:spTgt spid="21"/>
                                        </p:tgtEl>
                                        <p:attrNameLst>
                                          <p:attrName>style.visibility</p:attrName>
                                        </p:attrNameLst>
                                      </p:cBhvr>
                                      <p:to>
                                        <p:strVal val="hidden"/>
                                      </p:to>
                                    </p:set>
                                  </p:childTnLst>
                                </p:cTn>
                              </p:par>
                              <p:par>
                                <p:cTn id="67" presetID="10" presetClass="exit" presetSubtype="0" fill="hold" grpId="1" nodeType="withEffect">
                                  <p:stCondLst>
                                    <p:cond delay="0"/>
                                  </p:stCondLst>
                                  <p:childTnLst>
                                    <p:animEffect transition="out" filter="fade">
                                      <p:cBhvr>
                                        <p:cTn id="68" dur="500"/>
                                        <p:tgtEl>
                                          <p:spTgt spid="17"/>
                                        </p:tgtEl>
                                      </p:cBhvr>
                                    </p:animEffect>
                                    <p:set>
                                      <p:cBhvr>
                                        <p:cTn id="69" dur="1" fill="hold">
                                          <p:stCondLst>
                                            <p:cond delay="499"/>
                                          </p:stCondLst>
                                        </p:cTn>
                                        <p:tgtEl>
                                          <p:spTgt spid="17"/>
                                        </p:tgtEl>
                                        <p:attrNameLst>
                                          <p:attrName>style.visibility</p:attrName>
                                        </p:attrNameLst>
                                      </p:cBhvr>
                                      <p:to>
                                        <p:strVal val="hidden"/>
                                      </p:to>
                                    </p:set>
                                  </p:childTnLst>
                                </p:cTn>
                              </p:par>
                              <p:par>
                                <p:cTn id="70" presetID="10" presetClass="exit" presetSubtype="0" fill="hold" grpId="1" nodeType="withEffect">
                                  <p:stCondLst>
                                    <p:cond delay="0"/>
                                  </p:stCondLst>
                                  <p:childTnLst>
                                    <p:animEffect transition="out" filter="fade">
                                      <p:cBhvr>
                                        <p:cTn id="71" dur="500"/>
                                        <p:tgtEl>
                                          <p:spTgt spid="26"/>
                                        </p:tgtEl>
                                      </p:cBhvr>
                                    </p:animEffect>
                                    <p:set>
                                      <p:cBhvr>
                                        <p:cTn id="72" dur="1" fill="hold">
                                          <p:stCondLst>
                                            <p:cond delay="499"/>
                                          </p:stCondLst>
                                        </p:cTn>
                                        <p:tgtEl>
                                          <p:spTgt spid="26"/>
                                        </p:tgtEl>
                                        <p:attrNameLst>
                                          <p:attrName>style.visibility</p:attrName>
                                        </p:attrNameLst>
                                      </p:cBhvr>
                                      <p:to>
                                        <p:strVal val="hidden"/>
                                      </p:to>
                                    </p:set>
                                  </p:childTnLst>
                                </p:cTn>
                              </p:par>
                            </p:childTnLst>
                          </p:cTn>
                        </p:par>
                        <p:par>
                          <p:cTn id="73" fill="hold">
                            <p:stCondLst>
                              <p:cond delay="500"/>
                            </p:stCondLst>
                            <p:childTnLst>
                              <p:par>
                                <p:cTn id="74" presetID="10" presetClass="entr" presetSubtype="0"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fade">
                                      <p:cBhvr>
                                        <p:cTn id="76" dur="500"/>
                                        <p:tgtEl>
                                          <p:spTgt spid="18"/>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2" nodeType="click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500"/>
                                        <p:tgtEl>
                                          <p:spTgt spid="20"/>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2" nodeType="click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500"/>
                                        <p:tgtEl>
                                          <p:spTgt spid="21"/>
                                        </p:tgtEl>
                                      </p:cBhvr>
                                    </p:animEffect>
                                  </p:childTnLst>
                                </p:cTn>
                              </p:par>
                            </p:childTnLst>
                          </p:cTn>
                        </p:par>
                      </p:childTnLst>
                    </p:cTn>
                  </p:par>
                  <p:par>
                    <p:cTn id="87" fill="hold">
                      <p:stCondLst>
                        <p:cond delay="indefinite"/>
                      </p:stCondLst>
                      <p:childTnLst>
                        <p:par>
                          <p:cTn id="88" fill="hold">
                            <p:stCondLst>
                              <p:cond delay="0"/>
                            </p:stCondLst>
                            <p:childTnLst>
                              <p:par>
                                <p:cTn id="89" presetID="21" presetClass="entr" presetSubtype="1" fill="hold" grpId="2" nodeType="click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wheel(1)">
                                      <p:cBhvr>
                                        <p:cTn id="91" dur="1500"/>
                                        <p:tgtEl>
                                          <p:spTgt spid="25"/>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xit" presetSubtype="0" fill="hold" grpId="3" nodeType="clickEffect">
                                  <p:stCondLst>
                                    <p:cond delay="0"/>
                                  </p:stCondLst>
                                  <p:childTnLst>
                                    <p:animEffect transition="out" filter="fade">
                                      <p:cBhvr>
                                        <p:cTn id="95" dur="500"/>
                                        <p:tgtEl>
                                          <p:spTgt spid="20"/>
                                        </p:tgtEl>
                                      </p:cBhvr>
                                    </p:animEffect>
                                    <p:set>
                                      <p:cBhvr>
                                        <p:cTn id="96" dur="1" fill="hold">
                                          <p:stCondLst>
                                            <p:cond delay="499"/>
                                          </p:stCondLst>
                                        </p:cTn>
                                        <p:tgtEl>
                                          <p:spTgt spid="20"/>
                                        </p:tgtEl>
                                        <p:attrNameLst>
                                          <p:attrName>style.visibility</p:attrName>
                                        </p:attrNameLst>
                                      </p:cBhvr>
                                      <p:to>
                                        <p:strVal val="hidden"/>
                                      </p:to>
                                    </p:set>
                                  </p:childTnLst>
                                </p:cTn>
                              </p:par>
                              <p:par>
                                <p:cTn id="97" presetID="10" presetClass="exit" presetSubtype="0" fill="hold" grpId="3" nodeType="withEffect">
                                  <p:stCondLst>
                                    <p:cond delay="0"/>
                                  </p:stCondLst>
                                  <p:childTnLst>
                                    <p:animEffect transition="out" filter="fade">
                                      <p:cBhvr>
                                        <p:cTn id="98" dur="500"/>
                                        <p:tgtEl>
                                          <p:spTgt spid="21"/>
                                        </p:tgtEl>
                                      </p:cBhvr>
                                    </p:animEffect>
                                    <p:set>
                                      <p:cBhvr>
                                        <p:cTn id="99" dur="1" fill="hold">
                                          <p:stCondLst>
                                            <p:cond delay="499"/>
                                          </p:stCondLst>
                                        </p:cTn>
                                        <p:tgtEl>
                                          <p:spTgt spid="21"/>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500"/>
                                        <p:tgtEl>
                                          <p:spTgt spid="18"/>
                                        </p:tgtEl>
                                      </p:cBhvr>
                                    </p:animEffect>
                                    <p:set>
                                      <p:cBhvr>
                                        <p:cTn id="102" dur="1" fill="hold">
                                          <p:stCondLst>
                                            <p:cond delay="499"/>
                                          </p:stCondLst>
                                        </p:cTn>
                                        <p:tgtEl>
                                          <p:spTgt spid="18"/>
                                        </p:tgtEl>
                                        <p:attrNameLst>
                                          <p:attrName>style.visibility</p:attrName>
                                        </p:attrNameLst>
                                      </p:cBhvr>
                                      <p:to>
                                        <p:strVal val="hidden"/>
                                      </p:to>
                                    </p:set>
                                  </p:childTnLst>
                                </p:cTn>
                              </p:par>
                              <p:par>
                                <p:cTn id="103" presetID="10" presetClass="exit" presetSubtype="0" fill="hold" grpId="3" nodeType="withEffect">
                                  <p:stCondLst>
                                    <p:cond delay="0"/>
                                  </p:stCondLst>
                                  <p:childTnLst>
                                    <p:animEffect transition="out" filter="fade">
                                      <p:cBhvr>
                                        <p:cTn id="104" dur="500"/>
                                        <p:tgtEl>
                                          <p:spTgt spid="25"/>
                                        </p:tgtEl>
                                      </p:cBhvr>
                                    </p:animEffect>
                                    <p:set>
                                      <p:cBhvr>
                                        <p:cTn id="105" dur="1" fill="hold">
                                          <p:stCondLst>
                                            <p:cond delay="499"/>
                                          </p:stCondLst>
                                        </p:cTn>
                                        <p:tgtEl>
                                          <p:spTgt spid="25"/>
                                        </p:tgtEl>
                                        <p:attrNameLst>
                                          <p:attrName>style.visibility</p:attrName>
                                        </p:attrNameLst>
                                      </p:cBhvr>
                                      <p:to>
                                        <p:strVal val="hidden"/>
                                      </p:to>
                                    </p:set>
                                  </p:childTnLst>
                                </p:cTn>
                              </p:par>
                            </p:childTnLst>
                          </p:cTn>
                        </p:par>
                        <p:par>
                          <p:cTn id="106" fill="hold">
                            <p:stCondLst>
                              <p:cond delay="500"/>
                            </p:stCondLst>
                            <p:childTnLst>
                              <p:par>
                                <p:cTn id="107" presetID="10" presetClass="entr" presetSubtype="0" fill="hold" grpId="0" nodeType="afterEffect">
                                  <p:stCondLst>
                                    <p:cond delay="0"/>
                                  </p:stCondLst>
                                  <p:childTnLst>
                                    <p:set>
                                      <p:cBhvr>
                                        <p:cTn id="108" dur="1" fill="hold">
                                          <p:stCondLst>
                                            <p:cond delay="0"/>
                                          </p:stCondLst>
                                        </p:cTn>
                                        <p:tgtEl>
                                          <p:spTgt spid="19"/>
                                        </p:tgtEl>
                                        <p:attrNameLst>
                                          <p:attrName>style.visibility</p:attrName>
                                        </p:attrNameLst>
                                      </p:cBhvr>
                                      <p:to>
                                        <p:strVal val="visible"/>
                                      </p:to>
                                    </p:set>
                                    <p:animEffect transition="in" filter="fade">
                                      <p:cBhvr>
                                        <p:cTn id="109" dur="500"/>
                                        <p:tgtEl>
                                          <p:spTgt spid="19"/>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22"/>
                                        </p:tgtEl>
                                        <p:attrNameLst>
                                          <p:attrName>style.visibility</p:attrName>
                                        </p:attrNameLst>
                                      </p:cBhvr>
                                      <p:to>
                                        <p:strVal val="visible"/>
                                      </p:to>
                                    </p:set>
                                    <p:animEffect transition="in" filter="fade">
                                      <p:cBhvr>
                                        <p:cTn id="114" dur="500"/>
                                        <p:tgtEl>
                                          <p:spTgt spid="22"/>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childTnLst>
                    </p:cTn>
                  </p:par>
                  <p:par>
                    <p:cTn id="120" fill="hold">
                      <p:stCondLst>
                        <p:cond delay="indefinite"/>
                      </p:stCondLst>
                      <p:childTnLst>
                        <p:par>
                          <p:cTn id="121" fill="hold">
                            <p:stCondLst>
                              <p:cond delay="0"/>
                            </p:stCondLst>
                            <p:childTnLst>
                              <p:par>
                                <p:cTn id="122" presetID="21" presetClass="entr" presetSubtype="1" fill="hold" grpId="4" nodeType="clickEffect">
                                  <p:stCondLst>
                                    <p:cond delay="0"/>
                                  </p:stCondLst>
                                  <p:childTnLst>
                                    <p:set>
                                      <p:cBhvr>
                                        <p:cTn id="123" dur="1" fill="hold">
                                          <p:stCondLst>
                                            <p:cond delay="0"/>
                                          </p:stCondLst>
                                        </p:cTn>
                                        <p:tgtEl>
                                          <p:spTgt spid="25"/>
                                        </p:tgtEl>
                                        <p:attrNameLst>
                                          <p:attrName>style.visibility</p:attrName>
                                        </p:attrNameLst>
                                      </p:cBhvr>
                                      <p:to>
                                        <p:strVal val="visible"/>
                                      </p:to>
                                    </p:set>
                                    <p:animEffect transition="in" filter="wheel(1)">
                                      <p:cBhvr>
                                        <p:cTn id="124" dur="1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16" grpId="0"/>
      <p:bldP spid="16" grpId="1"/>
      <p:bldP spid="17" grpId="0"/>
      <p:bldP spid="17" grpId="1"/>
      <p:bldP spid="18" grpId="0"/>
      <p:bldP spid="18" grpId="1"/>
      <p:bldP spid="19" grpId="0"/>
      <p:bldP spid="20" grpId="0"/>
      <p:bldP spid="20" grpId="1"/>
      <p:bldP spid="20" grpId="2"/>
      <p:bldP spid="20" grpId="3"/>
      <p:bldP spid="21" grpId="0"/>
      <p:bldP spid="21" grpId="1"/>
      <p:bldP spid="21" grpId="2"/>
      <p:bldP spid="21" grpId="3"/>
      <p:bldP spid="22" grpId="0"/>
      <p:bldP spid="23" grpId="0"/>
      <p:bldP spid="25" grpId="0" animBg="1"/>
      <p:bldP spid="25" grpId="1" animBg="1"/>
      <p:bldP spid="25" grpId="2" animBg="1"/>
      <p:bldP spid="25" grpId="3" animBg="1"/>
      <p:bldP spid="25" grpId="4" animBg="1"/>
      <p:bldP spid="26" grpId="0" animBg="1"/>
      <p:bldP spid="26"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6NPV-3 </a:t>
            </a:r>
            <a:br>
              <a:rPr lang="en-GB" sz="2400" dirty="0"/>
            </a:br>
            <a:r>
              <a:rPr lang="en-GB" sz="2400" i="1" dirty="0"/>
              <a:t>Reason about the location of any number up to 10 million, including decimal fractions, in the linear number system, and round numbers, as appropriate, including in contexts.</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303575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6NPV-3.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a:t>
            </a:r>
            <a:r>
              <a:rPr lang="en-GB" kern="0" dirty="0">
                <a:latin typeface="Arial" panose="020B0604020202020204" pitchFamily="34" charset="0"/>
                <a:cs typeface="Arial" panose="020B0604020202020204" pitchFamily="34" charset="0"/>
              </a:rPr>
              <a:t>Year 6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DA048D-A3D4-4518-9457-164BC87D7C6F}"/>
              </a:ext>
            </a:extLst>
          </p:cNvPr>
          <p:cNvSpPr>
            <a:spLocks noGrp="1"/>
          </p:cNvSpPr>
          <p:nvPr>
            <p:ph type="title"/>
          </p:nvPr>
        </p:nvSpPr>
        <p:spPr/>
        <p:txBody>
          <a:bodyPr/>
          <a:lstStyle/>
          <a:p>
            <a:r>
              <a:rPr lang="en-US" altLang="en-US" dirty="0"/>
              <a:t>6NPV-3 Numbers up to 10,000,000 in the linear number system</a:t>
            </a:r>
            <a:br>
              <a:rPr lang="en-GB" kern="0" dirty="0"/>
            </a:br>
            <a:endParaRPr lang="en-GB" dirty="0"/>
          </a:p>
        </p:txBody>
      </p:sp>
      <p:pic>
        <p:nvPicPr>
          <p:cNvPr id="7" name="Picture 6">
            <a:extLst>
              <a:ext uri="{FF2B5EF4-FFF2-40B4-BE49-F238E27FC236}">
                <a16:creationId xmlns:a16="http://schemas.microsoft.com/office/drawing/2014/main" id="{71628805-7B01-4E61-8512-54EBD2480F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5449" y="1839732"/>
            <a:ext cx="8461102" cy="901973"/>
          </a:xfrm>
          <a:prstGeom prst="rect">
            <a:avLst/>
          </a:prstGeom>
        </p:spPr>
      </p:pic>
      <p:sp>
        <p:nvSpPr>
          <p:cNvPr id="8" name="TextBox 7">
            <a:extLst>
              <a:ext uri="{FF2B5EF4-FFF2-40B4-BE49-F238E27FC236}">
                <a16:creationId xmlns:a16="http://schemas.microsoft.com/office/drawing/2014/main" id="{E80FE0E0-24F2-49FA-B699-EEF30B2F9FEA}"/>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2,000,000</a:t>
            </a:r>
          </a:p>
        </p:txBody>
      </p:sp>
      <p:sp>
        <p:nvSpPr>
          <p:cNvPr id="9" name="TextBox 8">
            <a:extLst>
              <a:ext uri="{FF2B5EF4-FFF2-40B4-BE49-F238E27FC236}">
                <a16:creationId xmlns:a16="http://schemas.microsoft.com/office/drawing/2014/main" id="{3DF942C3-F252-48F4-B2C0-1A570C746CAD}"/>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3,000,000</a:t>
            </a:r>
          </a:p>
        </p:txBody>
      </p:sp>
      <p:grpSp>
        <p:nvGrpSpPr>
          <p:cNvPr id="10" name="Group 9">
            <a:extLst>
              <a:ext uri="{FF2B5EF4-FFF2-40B4-BE49-F238E27FC236}">
                <a16:creationId xmlns:a16="http://schemas.microsoft.com/office/drawing/2014/main" id="{41E4866A-548D-4CEC-9110-DED18E4ACB05}"/>
              </a:ext>
            </a:extLst>
          </p:cNvPr>
          <p:cNvGrpSpPr/>
          <p:nvPr/>
        </p:nvGrpSpPr>
        <p:grpSpPr>
          <a:xfrm>
            <a:off x="3128434" y="3854200"/>
            <a:ext cx="5948005" cy="1544094"/>
            <a:chOff x="1577538" y="3854200"/>
            <a:chExt cx="5948005" cy="1544094"/>
          </a:xfrm>
        </p:grpSpPr>
        <p:sp>
          <p:nvSpPr>
            <p:cNvPr id="11" name="TextBox 10">
              <a:extLst>
                <a:ext uri="{FF2B5EF4-FFF2-40B4-BE49-F238E27FC236}">
                  <a16:creationId xmlns:a16="http://schemas.microsoft.com/office/drawing/2014/main" id="{F5615C5D-C9F6-483D-A93E-E03658DFAF76}"/>
                </a:ext>
              </a:extLst>
            </p:cNvPr>
            <p:cNvSpPr txBox="1"/>
            <p:nvPr/>
          </p:nvSpPr>
          <p:spPr bwMode="auto">
            <a:xfrm>
              <a:off x="1858031" y="3854200"/>
              <a:ext cx="1407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previous</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multiple of</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1,000,000</a:t>
              </a:r>
            </a:p>
          </p:txBody>
        </p:sp>
        <p:sp>
          <p:nvSpPr>
            <p:cNvPr id="12" name="TextBox 11">
              <a:extLst>
                <a:ext uri="{FF2B5EF4-FFF2-40B4-BE49-F238E27FC236}">
                  <a16:creationId xmlns:a16="http://schemas.microsoft.com/office/drawing/2014/main" id="{8EBFCCA5-41D4-495E-BCE7-F73F76645CAD}"/>
                </a:ext>
              </a:extLst>
            </p:cNvPr>
            <p:cNvSpPr txBox="1"/>
            <p:nvPr/>
          </p:nvSpPr>
          <p:spPr bwMode="auto">
            <a:xfrm>
              <a:off x="5837099" y="3854200"/>
              <a:ext cx="1407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next</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multiple of</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1,000,000</a:t>
              </a:r>
            </a:p>
          </p:txBody>
        </p:sp>
        <p:sp>
          <p:nvSpPr>
            <p:cNvPr id="13" name="Rectangle: Rounded Corners 12">
              <a:extLst>
                <a:ext uri="{FF2B5EF4-FFF2-40B4-BE49-F238E27FC236}">
                  <a16:creationId xmlns:a16="http://schemas.microsoft.com/office/drawing/2014/main" id="{03176627-AAFE-4A4D-A7A8-948C54672EAB}"/>
                </a:ext>
              </a:extLst>
            </p:cNvPr>
            <p:cNvSpPr/>
            <p:nvPr/>
          </p:nvSpPr>
          <p:spPr bwMode="auto">
            <a:xfrm>
              <a:off x="1577538" y="4852194"/>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Rectangle: Rounded Corners 13">
              <a:extLst>
                <a:ext uri="{FF2B5EF4-FFF2-40B4-BE49-F238E27FC236}">
                  <a16:creationId xmlns:a16="http://schemas.microsoft.com/office/drawing/2014/main" id="{36970685-02A7-4989-8D0B-42F3A626AD8C}"/>
                </a:ext>
              </a:extLst>
            </p:cNvPr>
            <p:cNvSpPr/>
            <p:nvPr/>
          </p:nvSpPr>
          <p:spPr bwMode="auto">
            <a:xfrm>
              <a:off x="5556606" y="4852194"/>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 name="TextBox 14">
              <a:extLst>
                <a:ext uri="{FF2B5EF4-FFF2-40B4-BE49-F238E27FC236}">
                  <a16:creationId xmlns:a16="http://schemas.microsoft.com/office/drawing/2014/main" id="{ADDF62BC-FCFB-4818-B24D-0EEFB092FFFA}"/>
                </a:ext>
              </a:extLst>
            </p:cNvPr>
            <p:cNvSpPr txBox="1"/>
            <p:nvPr/>
          </p:nvSpPr>
          <p:spPr bwMode="auto">
            <a:xfrm>
              <a:off x="3553428" y="4882507"/>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sp>
          <p:nvSpPr>
            <p:cNvPr id="16" name="TextBox 15">
              <a:extLst>
                <a:ext uri="{FF2B5EF4-FFF2-40B4-BE49-F238E27FC236}">
                  <a16:creationId xmlns:a16="http://schemas.microsoft.com/office/drawing/2014/main" id="{8848C9B7-6450-4328-81FE-0D465FD0584F}"/>
                </a:ext>
              </a:extLst>
            </p:cNvPr>
            <p:cNvSpPr txBox="1"/>
            <p:nvPr/>
          </p:nvSpPr>
          <p:spPr bwMode="auto">
            <a:xfrm>
              <a:off x="5148643" y="4882507"/>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grpSp>
      <p:sp>
        <p:nvSpPr>
          <p:cNvPr id="17" name="TextBox 16">
            <a:extLst>
              <a:ext uri="{FF2B5EF4-FFF2-40B4-BE49-F238E27FC236}">
                <a16:creationId xmlns:a16="http://schemas.microsoft.com/office/drawing/2014/main" id="{98EC38ED-01EA-4BE0-A928-4F71F923CC28}"/>
              </a:ext>
            </a:extLst>
          </p:cNvPr>
          <p:cNvSpPr txBox="1"/>
          <p:nvPr/>
        </p:nvSpPr>
        <p:spPr bwMode="auto">
          <a:xfrm>
            <a:off x="5359284" y="4882508"/>
            <a:ext cx="14863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2,783,450</a:t>
            </a:r>
          </a:p>
        </p:txBody>
      </p:sp>
      <p:sp>
        <p:nvSpPr>
          <p:cNvPr id="18" name="TextBox 17">
            <a:extLst>
              <a:ext uri="{FF2B5EF4-FFF2-40B4-BE49-F238E27FC236}">
                <a16:creationId xmlns:a16="http://schemas.microsoft.com/office/drawing/2014/main" id="{1CC47087-412D-4C79-896F-567192F0EEB2}"/>
              </a:ext>
            </a:extLst>
          </p:cNvPr>
          <p:cNvSpPr txBox="1"/>
          <p:nvPr/>
        </p:nvSpPr>
        <p:spPr bwMode="auto">
          <a:xfrm>
            <a:off x="5359284" y="4882508"/>
            <a:ext cx="14863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5,192,012</a:t>
            </a:r>
          </a:p>
        </p:txBody>
      </p:sp>
      <p:sp>
        <p:nvSpPr>
          <p:cNvPr id="19" name="TextBox 18">
            <a:extLst>
              <a:ext uri="{FF2B5EF4-FFF2-40B4-BE49-F238E27FC236}">
                <a16:creationId xmlns:a16="http://schemas.microsoft.com/office/drawing/2014/main" id="{77F966D5-9BE0-4522-B44F-9B19A1FA1DCE}"/>
              </a:ext>
            </a:extLst>
          </p:cNvPr>
          <p:cNvSpPr txBox="1"/>
          <p:nvPr/>
        </p:nvSpPr>
        <p:spPr bwMode="auto">
          <a:xfrm>
            <a:off x="5359284" y="4882508"/>
            <a:ext cx="14863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5,811,159</a:t>
            </a:r>
          </a:p>
        </p:txBody>
      </p:sp>
      <p:sp>
        <p:nvSpPr>
          <p:cNvPr id="20" name="TextBox 19">
            <a:extLst>
              <a:ext uri="{FF2B5EF4-FFF2-40B4-BE49-F238E27FC236}">
                <a16:creationId xmlns:a16="http://schemas.microsoft.com/office/drawing/2014/main" id="{E6AD93CB-20C8-40A5-BC6C-868983BF6D47}"/>
              </a:ext>
            </a:extLst>
          </p:cNvPr>
          <p:cNvSpPr txBox="1"/>
          <p:nvPr/>
        </p:nvSpPr>
        <p:spPr bwMode="auto">
          <a:xfrm>
            <a:off x="5359284" y="4882508"/>
            <a:ext cx="14863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7,683,102</a:t>
            </a:r>
          </a:p>
        </p:txBody>
      </p:sp>
      <p:sp>
        <p:nvSpPr>
          <p:cNvPr id="21" name="TextBox 20">
            <a:extLst>
              <a:ext uri="{FF2B5EF4-FFF2-40B4-BE49-F238E27FC236}">
                <a16:creationId xmlns:a16="http://schemas.microsoft.com/office/drawing/2014/main" id="{566D4417-D101-4708-8180-5F0F2C2BDE8C}"/>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5,000,000</a:t>
            </a:r>
          </a:p>
        </p:txBody>
      </p:sp>
      <p:sp>
        <p:nvSpPr>
          <p:cNvPr id="22" name="TextBox 21">
            <a:extLst>
              <a:ext uri="{FF2B5EF4-FFF2-40B4-BE49-F238E27FC236}">
                <a16:creationId xmlns:a16="http://schemas.microsoft.com/office/drawing/2014/main" id="{F514F04B-9C37-4D4E-86FD-86A1473ECFFF}"/>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6,000,000</a:t>
            </a:r>
          </a:p>
        </p:txBody>
      </p:sp>
      <p:sp>
        <p:nvSpPr>
          <p:cNvPr id="23" name="TextBox 22">
            <a:extLst>
              <a:ext uri="{FF2B5EF4-FFF2-40B4-BE49-F238E27FC236}">
                <a16:creationId xmlns:a16="http://schemas.microsoft.com/office/drawing/2014/main" id="{17285F1F-5CE8-4D8C-BD91-D4E91B86E92B}"/>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7,000,000</a:t>
            </a:r>
          </a:p>
        </p:txBody>
      </p:sp>
      <p:sp>
        <p:nvSpPr>
          <p:cNvPr id="24" name="TextBox 23">
            <a:extLst>
              <a:ext uri="{FF2B5EF4-FFF2-40B4-BE49-F238E27FC236}">
                <a16:creationId xmlns:a16="http://schemas.microsoft.com/office/drawing/2014/main" id="{012A1CAC-5A5E-4673-8384-77C90A33AF6A}"/>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8,000,000</a:t>
            </a:r>
          </a:p>
        </p:txBody>
      </p:sp>
      <p:sp>
        <p:nvSpPr>
          <p:cNvPr id="25" name="Oval 24">
            <a:extLst>
              <a:ext uri="{FF2B5EF4-FFF2-40B4-BE49-F238E27FC236}">
                <a16:creationId xmlns:a16="http://schemas.microsoft.com/office/drawing/2014/main" id="{5B08C2BC-6938-4A7F-BC60-56C0B113967A}"/>
              </a:ext>
            </a:extLst>
          </p:cNvPr>
          <p:cNvSpPr/>
          <p:nvPr/>
        </p:nvSpPr>
        <p:spPr bwMode="auto">
          <a:xfrm>
            <a:off x="7040246" y="4829020"/>
            <a:ext cx="2092986" cy="597056"/>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Oval 25">
            <a:extLst>
              <a:ext uri="{FF2B5EF4-FFF2-40B4-BE49-F238E27FC236}">
                <a16:creationId xmlns:a16="http://schemas.microsoft.com/office/drawing/2014/main" id="{AADEBFC3-8524-4F54-8883-740B89EDF902}"/>
              </a:ext>
            </a:extLst>
          </p:cNvPr>
          <p:cNvSpPr/>
          <p:nvPr/>
        </p:nvSpPr>
        <p:spPr bwMode="auto">
          <a:xfrm>
            <a:off x="3074279" y="4829020"/>
            <a:ext cx="2092986" cy="597056"/>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232146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heel(1)">
                                      <p:cBhvr>
                                        <p:cTn id="25" dur="1500"/>
                                        <p:tgtEl>
                                          <p:spTgt spid="2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childTnLst>
                                    <p:animEffect transition="out" filter="fade">
                                      <p:cBhvr>
                                        <p:cTn id="29" dur="500"/>
                                        <p:tgtEl>
                                          <p:spTgt spid="8"/>
                                        </p:tgtEl>
                                      </p:cBhvr>
                                    </p:animEffect>
                                    <p:set>
                                      <p:cBhvr>
                                        <p:cTn id="30" dur="1" fill="hold">
                                          <p:stCondLst>
                                            <p:cond delay="499"/>
                                          </p:stCondLst>
                                        </p:cTn>
                                        <p:tgtEl>
                                          <p:spTgt spid="8"/>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9"/>
                                        </p:tgtEl>
                                      </p:cBhvr>
                                    </p:animEffect>
                                    <p:set>
                                      <p:cBhvr>
                                        <p:cTn id="33" dur="1" fill="hold">
                                          <p:stCondLst>
                                            <p:cond delay="499"/>
                                          </p:stCondLst>
                                        </p:cTn>
                                        <p:tgtEl>
                                          <p:spTgt spid="9"/>
                                        </p:tgtEl>
                                        <p:attrNameLst>
                                          <p:attrName>style.visibility</p:attrName>
                                        </p:attrNameLst>
                                      </p:cBhvr>
                                      <p:to>
                                        <p:strVal val="hidden"/>
                                      </p:to>
                                    </p:set>
                                  </p:childTnLst>
                                </p:cTn>
                              </p:par>
                              <p:par>
                                <p:cTn id="34" presetID="10" presetClass="exit" presetSubtype="0" fill="hold" grpId="1" nodeType="withEffect">
                                  <p:stCondLst>
                                    <p:cond delay="0"/>
                                  </p:stCondLst>
                                  <p:childTnLst>
                                    <p:animEffect transition="out" filter="fade">
                                      <p:cBhvr>
                                        <p:cTn id="35" dur="500"/>
                                        <p:tgtEl>
                                          <p:spTgt spid="17"/>
                                        </p:tgtEl>
                                      </p:cBhvr>
                                    </p:animEffect>
                                    <p:set>
                                      <p:cBhvr>
                                        <p:cTn id="36" dur="1" fill="hold">
                                          <p:stCondLst>
                                            <p:cond delay="499"/>
                                          </p:stCondLst>
                                        </p:cTn>
                                        <p:tgtEl>
                                          <p:spTgt spid="17"/>
                                        </p:tgtEl>
                                        <p:attrNameLst>
                                          <p:attrName>style.visibility</p:attrName>
                                        </p:attrNameLst>
                                      </p:cBhvr>
                                      <p:to>
                                        <p:strVal val="hidden"/>
                                      </p:to>
                                    </p:set>
                                  </p:childTnLst>
                                </p:cTn>
                              </p:par>
                              <p:par>
                                <p:cTn id="37" presetID="10" presetClass="exit" presetSubtype="0" fill="hold" grpId="1" nodeType="withEffect">
                                  <p:stCondLst>
                                    <p:cond delay="0"/>
                                  </p:stCondLst>
                                  <p:childTnLst>
                                    <p:animEffect transition="out" filter="fade">
                                      <p:cBhvr>
                                        <p:cTn id="38" dur="500"/>
                                        <p:tgtEl>
                                          <p:spTgt spid="25"/>
                                        </p:tgtEl>
                                      </p:cBhvr>
                                    </p:animEffect>
                                    <p:set>
                                      <p:cBhvr>
                                        <p:cTn id="39" dur="1" fill="hold">
                                          <p:stCondLst>
                                            <p:cond delay="499"/>
                                          </p:stCondLst>
                                        </p:cTn>
                                        <p:tgtEl>
                                          <p:spTgt spid="25"/>
                                        </p:tgtEl>
                                        <p:attrNameLst>
                                          <p:attrName>style.visibility</p:attrName>
                                        </p:attrNameLst>
                                      </p:cBhvr>
                                      <p:to>
                                        <p:strVal val="hidden"/>
                                      </p:to>
                                    </p:set>
                                  </p:childTnLst>
                                </p:cTn>
                              </p:par>
                            </p:childTnLst>
                          </p:cTn>
                        </p:par>
                        <p:par>
                          <p:cTn id="40" fill="hold">
                            <p:stCondLst>
                              <p:cond delay="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childTnLst>
                          </p:cTn>
                        </p:par>
                      </p:childTnLst>
                    </p:cTn>
                  </p:par>
                  <p:par>
                    <p:cTn id="54" fill="hold">
                      <p:stCondLst>
                        <p:cond delay="indefinite"/>
                      </p:stCondLst>
                      <p:childTnLst>
                        <p:par>
                          <p:cTn id="55" fill="hold">
                            <p:stCondLst>
                              <p:cond delay="0"/>
                            </p:stCondLst>
                            <p:childTnLst>
                              <p:par>
                                <p:cTn id="56" presetID="21" presetClass="entr" presetSubtype="1" fill="hold" grpId="0" nodeType="click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wheel(1)">
                                      <p:cBhvr>
                                        <p:cTn id="58" dur="1500"/>
                                        <p:tgtEl>
                                          <p:spTgt spid="2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xit" presetSubtype="0" fill="hold" grpId="1" nodeType="clickEffect">
                                  <p:stCondLst>
                                    <p:cond delay="0"/>
                                  </p:stCondLst>
                                  <p:childTnLst>
                                    <p:animEffect transition="out" filter="fade">
                                      <p:cBhvr>
                                        <p:cTn id="62" dur="500"/>
                                        <p:tgtEl>
                                          <p:spTgt spid="21"/>
                                        </p:tgtEl>
                                      </p:cBhvr>
                                    </p:animEffect>
                                    <p:set>
                                      <p:cBhvr>
                                        <p:cTn id="63" dur="1" fill="hold">
                                          <p:stCondLst>
                                            <p:cond delay="499"/>
                                          </p:stCondLst>
                                        </p:cTn>
                                        <p:tgtEl>
                                          <p:spTgt spid="21"/>
                                        </p:tgtEl>
                                        <p:attrNameLst>
                                          <p:attrName>style.visibility</p:attrName>
                                        </p:attrNameLst>
                                      </p:cBhvr>
                                      <p:to>
                                        <p:strVal val="hidden"/>
                                      </p:to>
                                    </p:set>
                                  </p:childTnLst>
                                </p:cTn>
                              </p:par>
                              <p:par>
                                <p:cTn id="64" presetID="10" presetClass="exit" presetSubtype="0" fill="hold" grpId="1" nodeType="withEffect">
                                  <p:stCondLst>
                                    <p:cond delay="0"/>
                                  </p:stCondLst>
                                  <p:childTnLst>
                                    <p:animEffect transition="out" filter="fade">
                                      <p:cBhvr>
                                        <p:cTn id="65" dur="500"/>
                                        <p:tgtEl>
                                          <p:spTgt spid="22"/>
                                        </p:tgtEl>
                                      </p:cBhvr>
                                    </p:animEffect>
                                    <p:set>
                                      <p:cBhvr>
                                        <p:cTn id="66" dur="1" fill="hold">
                                          <p:stCondLst>
                                            <p:cond delay="499"/>
                                          </p:stCondLst>
                                        </p:cTn>
                                        <p:tgtEl>
                                          <p:spTgt spid="22"/>
                                        </p:tgtEl>
                                        <p:attrNameLst>
                                          <p:attrName>style.visibility</p:attrName>
                                        </p:attrNameLst>
                                      </p:cBhvr>
                                      <p:to>
                                        <p:strVal val="hidden"/>
                                      </p:to>
                                    </p:set>
                                  </p:childTnLst>
                                </p:cTn>
                              </p:par>
                              <p:par>
                                <p:cTn id="67" presetID="10" presetClass="exit" presetSubtype="0" fill="hold" grpId="1" nodeType="withEffect">
                                  <p:stCondLst>
                                    <p:cond delay="0"/>
                                  </p:stCondLst>
                                  <p:childTnLst>
                                    <p:animEffect transition="out" filter="fade">
                                      <p:cBhvr>
                                        <p:cTn id="68" dur="500"/>
                                        <p:tgtEl>
                                          <p:spTgt spid="18"/>
                                        </p:tgtEl>
                                      </p:cBhvr>
                                    </p:animEffect>
                                    <p:set>
                                      <p:cBhvr>
                                        <p:cTn id="69" dur="1" fill="hold">
                                          <p:stCondLst>
                                            <p:cond delay="499"/>
                                          </p:stCondLst>
                                        </p:cTn>
                                        <p:tgtEl>
                                          <p:spTgt spid="18"/>
                                        </p:tgtEl>
                                        <p:attrNameLst>
                                          <p:attrName>style.visibility</p:attrName>
                                        </p:attrNameLst>
                                      </p:cBhvr>
                                      <p:to>
                                        <p:strVal val="hidden"/>
                                      </p:to>
                                    </p:set>
                                  </p:childTnLst>
                                </p:cTn>
                              </p:par>
                              <p:par>
                                <p:cTn id="70" presetID="10" presetClass="exit" presetSubtype="0" fill="hold" grpId="1" nodeType="withEffect">
                                  <p:stCondLst>
                                    <p:cond delay="0"/>
                                  </p:stCondLst>
                                  <p:childTnLst>
                                    <p:animEffect transition="out" filter="fade">
                                      <p:cBhvr>
                                        <p:cTn id="71" dur="500"/>
                                        <p:tgtEl>
                                          <p:spTgt spid="26"/>
                                        </p:tgtEl>
                                      </p:cBhvr>
                                    </p:animEffect>
                                    <p:set>
                                      <p:cBhvr>
                                        <p:cTn id="72" dur="1" fill="hold">
                                          <p:stCondLst>
                                            <p:cond delay="499"/>
                                          </p:stCondLst>
                                        </p:cTn>
                                        <p:tgtEl>
                                          <p:spTgt spid="26"/>
                                        </p:tgtEl>
                                        <p:attrNameLst>
                                          <p:attrName>style.visibility</p:attrName>
                                        </p:attrNameLst>
                                      </p:cBhvr>
                                      <p:to>
                                        <p:strVal val="hidden"/>
                                      </p:to>
                                    </p:set>
                                  </p:childTnLst>
                                </p:cTn>
                              </p:par>
                            </p:childTnLst>
                          </p:cTn>
                        </p:par>
                        <p:par>
                          <p:cTn id="73" fill="hold">
                            <p:stCondLst>
                              <p:cond delay="500"/>
                            </p:stCondLst>
                            <p:childTnLst>
                              <p:par>
                                <p:cTn id="74" presetID="10" presetClass="entr" presetSubtype="0" fill="hold" grpId="0" nodeType="after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500"/>
                                        <p:tgtEl>
                                          <p:spTgt spid="19"/>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2" nodeType="click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500"/>
                                        <p:tgtEl>
                                          <p:spTgt spid="21"/>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2" nodeType="click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500"/>
                                        <p:tgtEl>
                                          <p:spTgt spid="22"/>
                                        </p:tgtEl>
                                      </p:cBhvr>
                                    </p:animEffect>
                                  </p:childTnLst>
                                </p:cTn>
                              </p:par>
                            </p:childTnLst>
                          </p:cTn>
                        </p:par>
                      </p:childTnLst>
                    </p:cTn>
                  </p:par>
                  <p:par>
                    <p:cTn id="87" fill="hold">
                      <p:stCondLst>
                        <p:cond delay="indefinite"/>
                      </p:stCondLst>
                      <p:childTnLst>
                        <p:par>
                          <p:cTn id="88" fill="hold">
                            <p:stCondLst>
                              <p:cond delay="0"/>
                            </p:stCondLst>
                            <p:childTnLst>
                              <p:par>
                                <p:cTn id="89" presetID="21" presetClass="entr" presetSubtype="1" fill="hold" grpId="2" nodeType="click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wheel(1)">
                                      <p:cBhvr>
                                        <p:cTn id="91" dur="1500"/>
                                        <p:tgtEl>
                                          <p:spTgt spid="25"/>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xit" presetSubtype="0" fill="hold" grpId="3" nodeType="clickEffect">
                                  <p:stCondLst>
                                    <p:cond delay="0"/>
                                  </p:stCondLst>
                                  <p:childTnLst>
                                    <p:animEffect transition="out" filter="fade">
                                      <p:cBhvr>
                                        <p:cTn id="95" dur="500"/>
                                        <p:tgtEl>
                                          <p:spTgt spid="21"/>
                                        </p:tgtEl>
                                      </p:cBhvr>
                                    </p:animEffect>
                                    <p:set>
                                      <p:cBhvr>
                                        <p:cTn id="96" dur="1" fill="hold">
                                          <p:stCondLst>
                                            <p:cond delay="499"/>
                                          </p:stCondLst>
                                        </p:cTn>
                                        <p:tgtEl>
                                          <p:spTgt spid="21"/>
                                        </p:tgtEl>
                                        <p:attrNameLst>
                                          <p:attrName>style.visibility</p:attrName>
                                        </p:attrNameLst>
                                      </p:cBhvr>
                                      <p:to>
                                        <p:strVal val="hidden"/>
                                      </p:to>
                                    </p:set>
                                  </p:childTnLst>
                                </p:cTn>
                              </p:par>
                              <p:par>
                                <p:cTn id="97" presetID="10" presetClass="exit" presetSubtype="0" fill="hold" grpId="3" nodeType="withEffect">
                                  <p:stCondLst>
                                    <p:cond delay="0"/>
                                  </p:stCondLst>
                                  <p:childTnLst>
                                    <p:animEffect transition="out" filter="fade">
                                      <p:cBhvr>
                                        <p:cTn id="98" dur="500"/>
                                        <p:tgtEl>
                                          <p:spTgt spid="22"/>
                                        </p:tgtEl>
                                      </p:cBhvr>
                                    </p:animEffect>
                                    <p:set>
                                      <p:cBhvr>
                                        <p:cTn id="99" dur="1" fill="hold">
                                          <p:stCondLst>
                                            <p:cond delay="499"/>
                                          </p:stCondLst>
                                        </p:cTn>
                                        <p:tgtEl>
                                          <p:spTgt spid="22"/>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500"/>
                                        <p:tgtEl>
                                          <p:spTgt spid="19"/>
                                        </p:tgtEl>
                                      </p:cBhvr>
                                    </p:animEffect>
                                    <p:set>
                                      <p:cBhvr>
                                        <p:cTn id="102" dur="1" fill="hold">
                                          <p:stCondLst>
                                            <p:cond delay="499"/>
                                          </p:stCondLst>
                                        </p:cTn>
                                        <p:tgtEl>
                                          <p:spTgt spid="19"/>
                                        </p:tgtEl>
                                        <p:attrNameLst>
                                          <p:attrName>style.visibility</p:attrName>
                                        </p:attrNameLst>
                                      </p:cBhvr>
                                      <p:to>
                                        <p:strVal val="hidden"/>
                                      </p:to>
                                    </p:set>
                                  </p:childTnLst>
                                </p:cTn>
                              </p:par>
                              <p:par>
                                <p:cTn id="103" presetID="10" presetClass="exit" presetSubtype="0" fill="hold" grpId="3" nodeType="withEffect">
                                  <p:stCondLst>
                                    <p:cond delay="0"/>
                                  </p:stCondLst>
                                  <p:childTnLst>
                                    <p:animEffect transition="out" filter="fade">
                                      <p:cBhvr>
                                        <p:cTn id="104" dur="500"/>
                                        <p:tgtEl>
                                          <p:spTgt spid="25"/>
                                        </p:tgtEl>
                                      </p:cBhvr>
                                    </p:animEffect>
                                    <p:set>
                                      <p:cBhvr>
                                        <p:cTn id="105" dur="1" fill="hold">
                                          <p:stCondLst>
                                            <p:cond delay="499"/>
                                          </p:stCondLst>
                                        </p:cTn>
                                        <p:tgtEl>
                                          <p:spTgt spid="25"/>
                                        </p:tgtEl>
                                        <p:attrNameLst>
                                          <p:attrName>style.visibility</p:attrName>
                                        </p:attrNameLst>
                                      </p:cBhvr>
                                      <p:to>
                                        <p:strVal val="hidden"/>
                                      </p:to>
                                    </p:set>
                                  </p:childTnLst>
                                </p:cTn>
                              </p:par>
                            </p:childTnLst>
                          </p:cTn>
                        </p:par>
                        <p:par>
                          <p:cTn id="106" fill="hold">
                            <p:stCondLst>
                              <p:cond delay="500"/>
                            </p:stCondLst>
                            <p:childTnLst>
                              <p:par>
                                <p:cTn id="107" presetID="10" presetClass="entr" presetSubtype="0" fill="hold" grpId="0" nodeType="afterEffect">
                                  <p:stCondLst>
                                    <p:cond delay="0"/>
                                  </p:stCondLst>
                                  <p:childTnLst>
                                    <p:set>
                                      <p:cBhvr>
                                        <p:cTn id="108" dur="1" fill="hold">
                                          <p:stCondLst>
                                            <p:cond delay="0"/>
                                          </p:stCondLst>
                                        </p:cTn>
                                        <p:tgtEl>
                                          <p:spTgt spid="20"/>
                                        </p:tgtEl>
                                        <p:attrNameLst>
                                          <p:attrName>style.visibility</p:attrName>
                                        </p:attrNameLst>
                                      </p:cBhvr>
                                      <p:to>
                                        <p:strVal val="visible"/>
                                      </p:to>
                                    </p:set>
                                    <p:animEffect transition="in" filter="fade">
                                      <p:cBhvr>
                                        <p:cTn id="109" dur="500"/>
                                        <p:tgtEl>
                                          <p:spTgt spid="20"/>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23"/>
                                        </p:tgtEl>
                                        <p:attrNameLst>
                                          <p:attrName>style.visibility</p:attrName>
                                        </p:attrNameLst>
                                      </p:cBhvr>
                                      <p:to>
                                        <p:strVal val="visible"/>
                                      </p:to>
                                    </p:set>
                                    <p:animEffect transition="in" filter="fade">
                                      <p:cBhvr>
                                        <p:cTn id="114" dur="500"/>
                                        <p:tgtEl>
                                          <p:spTgt spid="23"/>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4"/>
                                        </p:tgtEl>
                                        <p:attrNameLst>
                                          <p:attrName>style.visibility</p:attrName>
                                        </p:attrNameLst>
                                      </p:cBhvr>
                                      <p:to>
                                        <p:strVal val="visible"/>
                                      </p:to>
                                    </p:set>
                                    <p:animEffect transition="in" filter="fade">
                                      <p:cBhvr>
                                        <p:cTn id="119" dur="500"/>
                                        <p:tgtEl>
                                          <p:spTgt spid="24"/>
                                        </p:tgtEl>
                                      </p:cBhvr>
                                    </p:animEffect>
                                  </p:childTnLst>
                                </p:cTn>
                              </p:par>
                            </p:childTnLst>
                          </p:cTn>
                        </p:par>
                      </p:childTnLst>
                    </p:cTn>
                  </p:par>
                  <p:par>
                    <p:cTn id="120" fill="hold">
                      <p:stCondLst>
                        <p:cond delay="indefinite"/>
                      </p:stCondLst>
                      <p:childTnLst>
                        <p:par>
                          <p:cTn id="121" fill="hold">
                            <p:stCondLst>
                              <p:cond delay="0"/>
                            </p:stCondLst>
                            <p:childTnLst>
                              <p:par>
                                <p:cTn id="122" presetID="21" presetClass="entr" presetSubtype="1" fill="hold" grpId="4" nodeType="clickEffect">
                                  <p:stCondLst>
                                    <p:cond delay="0"/>
                                  </p:stCondLst>
                                  <p:childTnLst>
                                    <p:set>
                                      <p:cBhvr>
                                        <p:cTn id="123" dur="1" fill="hold">
                                          <p:stCondLst>
                                            <p:cond delay="0"/>
                                          </p:stCondLst>
                                        </p:cTn>
                                        <p:tgtEl>
                                          <p:spTgt spid="25"/>
                                        </p:tgtEl>
                                        <p:attrNameLst>
                                          <p:attrName>style.visibility</p:attrName>
                                        </p:attrNameLst>
                                      </p:cBhvr>
                                      <p:to>
                                        <p:strVal val="visible"/>
                                      </p:to>
                                    </p:set>
                                    <p:animEffect transition="in" filter="wheel(1)">
                                      <p:cBhvr>
                                        <p:cTn id="124" dur="1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P spid="17" grpId="0"/>
      <p:bldP spid="17" grpId="1"/>
      <p:bldP spid="18" grpId="0"/>
      <p:bldP spid="18" grpId="1"/>
      <p:bldP spid="19" grpId="0"/>
      <p:bldP spid="19" grpId="1"/>
      <p:bldP spid="20" grpId="0"/>
      <p:bldP spid="21" grpId="0"/>
      <p:bldP spid="21" grpId="1"/>
      <p:bldP spid="21" grpId="2"/>
      <p:bldP spid="21" grpId="3"/>
      <p:bldP spid="22" grpId="0"/>
      <p:bldP spid="22" grpId="1"/>
      <p:bldP spid="22" grpId="2"/>
      <p:bldP spid="22" grpId="3"/>
      <p:bldP spid="23" grpId="0"/>
      <p:bldP spid="24" grpId="0"/>
      <p:bldP spid="25" grpId="0" animBg="1"/>
      <p:bldP spid="25" grpId="1" animBg="1"/>
      <p:bldP spid="25" grpId="2" animBg="1"/>
      <p:bldP spid="25" grpId="3" animBg="1"/>
      <p:bldP spid="25" grpId="4" animBg="1"/>
      <p:bldP spid="26" grpId="0" animBg="1"/>
      <p:bldP spid="26"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Group 99">
            <a:extLst>
              <a:ext uri="{FF2B5EF4-FFF2-40B4-BE49-F238E27FC236}">
                <a16:creationId xmlns:a16="http://schemas.microsoft.com/office/drawing/2014/main" id="{C81064F3-4F54-4696-AA75-053CC1EF80F8}"/>
              </a:ext>
            </a:extLst>
          </p:cNvPr>
          <p:cNvGrpSpPr/>
          <p:nvPr/>
        </p:nvGrpSpPr>
        <p:grpSpPr>
          <a:xfrm>
            <a:off x="3090334" y="1243563"/>
            <a:ext cx="6008349" cy="3992069"/>
            <a:chOff x="1566333" y="1243562"/>
            <a:chExt cx="6008349" cy="3992069"/>
          </a:xfrm>
        </p:grpSpPr>
        <p:sp>
          <p:nvSpPr>
            <p:cNvPr id="28" name="Rectangle: Rounded Corners 27">
              <a:extLst>
                <a:ext uri="{FF2B5EF4-FFF2-40B4-BE49-F238E27FC236}">
                  <a16:creationId xmlns:a16="http://schemas.microsoft.com/office/drawing/2014/main" id="{FA16AF34-E7EA-4E78-9892-7B134FA21F9D}"/>
                </a:ext>
              </a:extLst>
            </p:cNvPr>
            <p:cNvSpPr/>
            <p:nvPr/>
          </p:nvSpPr>
          <p:spPr bwMode="auto">
            <a:xfrm>
              <a:off x="5583501" y="2241556"/>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4" name="Rectangle: Rounded Corners 63">
              <a:extLst>
                <a:ext uri="{FF2B5EF4-FFF2-40B4-BE49-F238E27FC236}">
                  <a16:creationId xmlns:a16="http://schemas.microsoft.com/office/drawing/2014/main" id="{09F188FB-AC32-4F98-9E04-BFB781899FB2}"/>
                </a:ext>
              </a:extLst>
            </p:cNvPr>
            <p:cNvSpPr/>
            <p:nvPr/>
          </p:nvSpPr>
          <p:spPr bwMode="auto">
            <a:xfrm>
              <a:off x="5584809" y="3025876"/>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3" name="Rectangle: Rounded Corners 72">
              <a:extLst>
                <a:ext uri="{FF2B5EF4-FFF2-40B4-BE49-F238E27FC236}">
                  <a16:creationId xmlns:a16="http://schemas.microsoft.com/office/drawing/2014/main" id="{069AFA99-978F-4C1D-ACD6-3E33B02F7447}"/>
                </a:ext>
              </a:extLst>
            </p:cNvPr>
            <p:cNvSpPr/>
            <p:nvPr/>
          </p:nvSpPr>
          <p:spPr bwMode="auto">
            <a:xfrm>
              <a:off x="5583851" y="3845421"/>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2" name="Rectangle: Rounded Corners 81">
              <a:extLst>
                <a:ext uri="{FF2B5EF4-FFF2-40B4-BE49-F238E27FC236}">
                  <a16:creationId xmlns:a16="http://schemas.microsoft.com/office/drawing/2014/main" id="{CA89B360-F05F-4A24-B09F-C0D08FAE0B38}"/>
                </a:ext>
              </a:extLst>
            </p:cNvPr>
            <p:cNvSpPr/>
            <p:nvPr/>
          </p:nvSpPr>
          <p:spPr bwMode="auto">
            <a:xfrm>
              <a:off x="5583501" y="4688290"/>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 name="TextBox 21">
              <a:extLst>
                <a:ext uri="{FF2B5EF4-FFF2-40B4-BE49-F238E27FC236}">
                  <a16:creationId xmlns:a16="http://schemas.microsoft.com/office/drawing/2014/main" id="{D53B9362-085D-4664-BF7F-903A6D54E527}"/>
                </a:ext>
              </a:extLst>
            </p:cNvPr>
            <p:cNvSpPr txBox="1"/>
            <p:nvPr/>
          </p:nvSpPr>
          <p:spPr bwMode="auto">
            <a:xfrm>
              <a:off x="1566333" y="2234899"/>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2,000,000</a:t>
              </a:r>
            </a:p>
          </p:txBody>
        </p:sp>
        <p:sp>
          <p:nvSpPr>
            <p:cNvPr id="23" name="TextBox 22">
              <a:extLst>
                <a:ext uri="{FF2B5EF4-FFF2-40B4-BE49-F238E27FC236}">
                  <a16:creationId xmlns:a16="http://schemas.microsoft.com/office/drawing/2014/main" id="{51B8F6A4-098F-4370-9433-86EA256FF053}"/>
                </a:ext>
              </a:extLst>
            </p:cNvPr>
            <p:cNvSpPr txBox="1"/>
            <p:nvPr/>
          </p:nvSpPr>
          <p:spPr bwMode="auto">
            <a:xfrm>
              <a:off x="5538843" y="2234899"/>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3,000,000</a:t>
              </a:r>
            </a:p>
          </p:txBody>
        </p:sp>
        <p:sp>
          <p:nvSpPr>
            <p:cNvPr id="25" name="TextBox 24">
              <a:extLst>
                <a:ext uri="{FF2B5EF4-FFF2-40B4-BE49-F238E27FC236}">
                  <a16:creationId xmlns:a16="http://schemas.microsoft.com/office/drawing/2014/main" id="{A47EC53E-A51C-461C-B1C8-E29F78D1A04E}"/>
                </a:ext>
              </a:extLst>
            </p:cNvPr>
            <p:cNvSpPr txBox="1"/>
            <p:nvPr/>
          </p:nvSpPr>
          <p:spPr bwMode="auto">
            <a:xfrm>
              <a:off x="1884926" y="1243562"/>
              <a:ext cx="1407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previous</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multiple of</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1,000,000</a:t>
              </a:r>
            </a:p>
          </p:txBody>
        </p:sp>
        <p:sp>
          <p:nvSpPr>
            <p:cNvPr id="26" name="TextBox 25">
              <a:extLst>
                <a:ext uri="{FF2B5EF4-FFF2-40B4-BE49-F238E27FC236}">
                  <a16:creationId xmlns:a16="http://schemas.microsoft.com/office/drawing/2014/main" id="{1B5CEA0C-782C-4C0C-A0F2-2F25BC48140C}"/>
                </a:ext>
              </a:extLst>
            </p:cNvPr>
            <p:cNvSpPr txBox="1"/>
            <p:nvPr/>
          </p:nvSpPr>
          <p:spPr bwMode="auto">
            <a:xfrm>
              <a:off x="5863994" y="1243562"/>
              <a:ext cx="1407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next</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multiple of</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1,000,000</a:t>
              </a:r>
            </a:p>
          </p:txBody>
        </p:sp>
        <p:sp>
          <p:nvSpPr>
            <p:cNvPr id="27" name="Rectangle: Rounded Corners 26">
              <a:extLst>
                <a:ext uri="{FF2B5EF4-FFF2-40B4-BE49-F238E27FC236}">
                  <a16:creationId xmlns:a16="http://schemas.microsoft.com/office/drawing/2014/main" id="{5B0874D1-1EC9-4EFA-9680-39DCDFB8663E}"/>
                </a:ext>
              </a:extLst>
            </p:cNvPr>
            <p:cNvSpPr/>
            <p:nvPr/>
          </p:nvSpPr>
          <p:spPr bwMode="auto">
            <a:xfrm>
              <a:off x="1604433" y="2241556"/>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TextBox 28">
              <a:extLst>
                <a:ext uri="{FF2B5EF4-FFF2-40B4-BE49-F238E27FC236}">
                  <a16:creationId xmlns:a16="http://schemas.microsoft.com/office/drawing/2014/main" id="{22EB0FD5-5269-4E10-A515-F69AB3FE07B7}"/>
                </a:ext>
              </a:extLst>
            </p:cNvPr>
            <p:cNvSpPr txBox="1"/>
            <p:nvPr/>
          </p:nvSpPr>
          <p:spPr bwMode="auto">
            <a:xfrm>
              <a:off x="3580323" y="2271869"/>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sp>
          <p:nvSpPr>
            <p:cNvPr id="30" name="TextBox 29">
              <a:extLst>
                <a:ext uri="{FF2B5EF4-FFF2-40B4-BE49-F238E27FC236}">
                  <a16:creationId xmlns:a16="http://schemas.microsoft.com/office/drawing/2014/main" id="{6350BA22-8332-4F05-8B82-5141CFB5AC24}"/>
                </a:ext>
              </a:extLst>
            </p:cNvPr>
            <p:cNvSpPr txBox="1"/>
            <p:nvPr/>
          </p:nvSpPr>
          <p:spPr bwMode="auto">
            <a:xfrm>
              <a:off x="5175538" y="2271869"/>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sp>
          <p:nvSpPr>
            <p:cNvPr id="31" name="TextBox 30">
              <a:extLst>
                <a:ext uri="{FF2B5EF4-FFF2-40B4-BE49-F238E27FC236}">
                  <a16:creationId xmlns:a16="http://schemas.microsoft.com/office/drawing/2014/main" id="{70017FE2-2986-44E8-8A7E-231696380DA2}"/>
                </a:ext>
              </a:extLst>
            </p:cNvPr>
            <p:cNvSpPr txBox="1"/>
            <p:nvPr/>
          </p:nvSpPr>
          <p:spPr bwMode="auto">
            <a:xfrm>
              <a:off x="3835284" y="2271869"/>
              <a:ext cx="14863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a:t>
              </a:r>
              <a:r>
                <a:rPr kumimoji="0" lang="en-GB" sz="2400" b="0" i="0" u="none" strike="noStrike" kern="1200" cap="none" spc="0" normalizeH="0" baseline="0" noProof="0" dirty="0">
                  <a:ln>
                    <a:noFill/>
                  </a:ln>
                  <a:solidFill>
                    <a:srgbClr val="FFFFFF"/>
                  </a:solidFill>
                  <a:effectLst/>
                  <a:uLnTx/>
                  <a:uFillTx/>
                  <a:latin typeface="Myriad Pro Semibold" charset="0"/>
                  <a:ea typeface="Myriad Pro Semibold" charset="0"/>
                  <a:cs typeface="Myriad Pro Semibold" charset="0"/>
                </a:rPr>
                <a:t>7</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83,450</a:t>
              </a:r>
            </a:p>
          </p:txBody>
        </p:sp>
        <p:sp>
          <p:nvSpPr>
            <p:cNvPr id="61" name="TextBox 60">
              <a:extLst>
                <a:ext uri="{FF2B5EF4-FFF2-40B4-BE49-F238E27FC236}">
                  <a16:creationId xmlns:a16="http://schemas.microsoft.com/office/drawing/2014/main" id="{CEF2F6D1-3179-4B3F-99EA-08F82FD20A75}"/>
                </a:ext>
              </a:extLst>
            </p:cNvPr>
            <p:cNvSpPr txBox="1"/>
            <p:nvPr/>
          </p:nvSpPr>
          <p:spPr bwMode="auto">
            <a:xfrm>
              <a:off x="1567641" y="3019219"/>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5,000,000</a:t>
              </a:r>
            </a:p>
          </p:txBody>
        </p:sp>
        <p:sp>
          <p:nvSpPr>
            <p:cNvPr id="62" name="TextBox 61">
              <a:extLst>
                <a:ext uri="{FF2B5EF4-FFF2-40B4-BE49-F238E27FC236}">
                  <a16:creationId xmlns:a16="http://schemas.microsoft.com/office/drawing/2014/main" id="{2E11D374-2B75-40AE-AE59-38260A8498EA}"/>
                </a:ext>
              </a:extLst>
            </p:cNvPr>
            <p:cNvSpPr txBox="1"/>
            <p:nvPr/>
          </p:nvSpPr>
          <p:spPr bwMode="auto">
            <a:xfrm>
              <a:off x="5540151" y="3019219"/>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6,000,000</a:t>
              </a:r>
            </a:p>
          </p:txBody>
        </p:sp>
        <p:sp>
          <p:nvSpPr>
            <p:cNvPr id="63" name="Rectangle: Rounded Corners 62">
              <a:extLst>
                <a:ext uri="{FF2B5EF4-FFF2-40B4-BE49-F238E27FC236}">
                  <a16:creationId xmlns:a16="http://schemas.microsoft.com/office/drawing/2014/main" id="{735725DF-2F16-4E6D-9CD9-D5BDCE824B0F}"/>
                </a:ext>
              </a:extLst>
            </p:cNvPr>
            <p:cNvSpPr/>
            <p:nvPr/>
          </p:nvSpPr>
          <p:spPr bwMode="auto">
            <a:xfrm>
              <a:off x="1605741" y="3025876"/>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5" name="TextBox 64">
              <a:extLst>
                <a:ext uri="{FF2B5EF4-FFF2-40B4-BE49-F238E27FC236}">
                  <a16:creationId xmlns:a16="http://schemas.microsoft.com/office/drawing/2014/main" id="{E6813F2A-0895-4FEB-AB50-06E43237FBA1}"/>
                </a:ext>
              </a:extLst>
            </p:cNvPr>
            <p:cNvSpPr txBox="1"/>
            <p:nvPr/>
          </p:nvSpPr>
          <p:spPr bwMode="auto">
            <a:xfrm>
              <a:off x="3581631" y="3056189"/>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sp>
          <p:nvSpPr>
            <p:cNvPr id="66" name="TextBox 65">
              <a:extLst>
                <a:ext uri="{FF2B5EF4-FFF2-40B4-BE49-F238E27FC236}">
                  <a16:creationId xmlns:a16="http://schemas.microsoft.com/office/drawing/2014/main" id="{D4FCDF98-8A77-4183-BAB3-41490A4C7526}"/>
                </a:ext>
              </a:extLst>
            </p:cNvPr>
            <p:cNvSpPr txBox="1"/>
            <p:nvPr/>
          </p:nvSpPr>
          <p:spPr bwMode="auto">
            <a:xfrm>
              <a:off x="5176846" y="3056189"/>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sp>
          <p:nvSpPr>
            <p:cNvPr id="67" name="TextBox 66">
              <a:extLst>
                <a:ext uri="{FF2B5EF4-FFF2-40B4-BE49-F238E27FC236}">
                  <a16:creationId xmlns:a16="http://schemas.microsoft.com/office/drawing/2014/main" id="{A8DEF34D-6093-4BFF-919E-212F48A94D59}"/>
                </a:ext>
              </a:extLst>
            </p:cNvPr>
            <p:cNvSpPr txBox="1"/>
            <p:nvPr/>
          </p:nvSpPr>
          <p:spPr bwMode="auto">
            <a:xfrm>
              <a:off x="3836593" y="3056189"/>
              <a:ext cx="14863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a:t>
              </a:r>
              <a:r>
                <a:rPr kumimoji="0" lang="en-GB" sz="2400" b="0" i="0" u="none" strike="noStrike" kern="1200" cap="none" spc="0" normalizeH="0" baseline="0" noProof="0" dirty="0">
                  <a:ln>
                    <a:noFill/>
                  </a:ln>
                  <a:solidFill>
                    <a:srgbClr val="FFFFFF"/>
                  </a:solidFill>
                  <a:effectLst/>
                  <a:uLnTx/>
                  <a:uFillTx/>
                  <a:latin typeface="Myriad Pro Semibold" charset="0"/>
                  <a:ea typeface="Myriad Pro Semibold" charset="0"/>
                  <a:cs typeface="Myriad Pro Semibold" charset="0"/>
                </a:rPr>
                <a:t>1</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92,012</a:t>
              </a:r>
            </a:p>
          </p:txBody>
        </p:sp>
        <p:sp>
          <p:nvSpPr>
            <p:cNvPr id="70" name="TextBox 69">
              <a:extLst>
                <a:ext uri="{FF2B5EF4-FFF2-40B4-BE49-F238E27FC236}">
                  <a16:creationId xmlns:a16="http://schemas.microsoft.com/office/drawing/2014/main" id="{FE40EB29-521D-4FDB-B999-C02F832B7802}"/>
                </a:ext>
              </a:extLst>
            </p:cNvPr>
            <p:cNvSpPr txBox="1"/>
            <p:nvPr/>
          </p:nvSpPr>
          <p:spPr bwMode="auto">
            <a:xfrm>
              <a:off x="1566683" y="3838764"/>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5,000,000</a:t>
              </a:r>
            </a:p>
          </p:txBody>
        </p:sp>
        <p:sp>
          <p:nvSpPr>
            <p:cNvPr id="71" name="TextBox 70">
              <a:extLst>
                <a:ext uri="{FF2B5EF4-FFF2-40B4-BE49-F238E27FC236}">
                  <a16:creationId xmlns:a16="http://schemas.microsoft.com/office/drawing/2014/main" id="{C879133E-BB7E-4F8B-992A-4174D5013B8F}"/>
                </a:ext>
              </a:extLst>
            </p:cNvPr>
            <p:cNvSpPr txBox="1"/>
            <p:nvPr/>
          </p:nvSpPr>
          <p:spPr bwMode="auto">
            <a:xfrm>
              <a:off x="5539193" y="3838764"/>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6,000,000</a:t>
              </a:r>
            </a:p>
          </p:txBody>
        </p:sp>
        <p:sp>
          <p:nvSpPr>
            <p:cNvPr id="72" name="Rectangle: Rounded Corners 71">
              <a:extLst>
                <a:ext uri="{FF2B5EF4-FFF2-40B4-BE49-F238E27FC236}">
                  <a16:creationId xmlns:a16="http://schemas.microsoft.com/office/drawing/2014/main" id="{DA4619AC-5758-4A96-A4B4-DD9705FE898C}"/>
                </a:ext>
              </a:extLst>
            </p:cNvPr>
            <p:cNvSpPr/>
            <p:nvPr/>
          </p:nvSpPr>
          <p:spPr bwMode="auto">
            <a:xfrm>
              <a:off x="1604783" y="3845421"/>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4" name="TextBox 73">
              <a:extLst>
                <a:ext uri="{FF2B5EF4-FFF2-40B4-BE49-F238E27FC236}">
                  <a16:creationId xmlns:a16="http://schemas.microsoft.com/office/drawing/2014/main" id="{5FF2454A-6FBB-47B8-96DB-09814A0DD668}"/>
                </a:ext>
              </a:extLst>
            </p:cNvPr>
            <p:cNvSpPr txBox="1"/>
            <p:nvPr/>
          </p:nvSpPr>
          <p:spPr bwMode="auto">
            <a:xfrm>
              <a:off x="3580673" y="3875734"/>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sp>
          <p:nvSpPr>
            <p:cNvPr id="75" name="TextBox 74">
              <a:extLst>
                <a:ext uri="{FF2B5EF4-FFF2-40B4-BE49-F238E27FC236}">
                  <a16:creationId xmlns:a16="http://schemas.microsoft.com/office/drawing/2014/main" id="{124A57BF-D702-4996-8EA5-C157F9B6D1E3}"/>
                </a:ext>
              </a:extLst>
            </p:cNvPr>
            <p:cNvSpPr txBox="1"/>
            <p:nvPr/>
          </p:nvSpPr>
          <p:spPr bwMode="auto">
            <a:xfrm>
              <a:off x="5175888" y="3875734"/>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sp>
          <p:nvSpPr>
            <p:cNvPr id="76" name="TextBox 75">
              <a:extLst>
                <a:ext uri="{FF2B5EF4-FFF2-40B4-BE49-F238E27FC236}">
                  <a16:creationId xmlns:a16="http://schemas.microsoft.com/office/drawing/2014/main" id="{BDB401CD-9F23-4711-A0AA-3F9356268BCB}"/>
                </a:ext>
              </a:extLst>
            </p:cNvPr>
            <p:cNvSpPr txBox="1"/>
            <p:nvPr/>
          </p:nvSpPr>
          <p:spPr bwMode="auto">
            <a:xfrm>
              <a:off x="3835635" y="3875734"/>
              <a:ext cx="14863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a:t>
              </a:r>
              <a:r>
                <a:rPr kumimoji="0" lang="en-GB" sz="2400" b="0" i="0" u="none" strike="noStrike" kern="1200" cap="none" spc="0" normalizeH="0" baseline="0" noProof="0" dirty="0">
                  <a:ln>
                    <a:noFill/>
                  </a:ln>
                  <a:solidFill>
                    <a:srgbClr val="FFFFFF"/>
                  </a:solidFill>
                  <a:effectLst/>
                  <a:uLnTx/>
                  <a:uFillTx/>
                  <a:latin typeface="Myriad Pro Semibold" charset="0"/>
                  <a:ea typeface="Myriad Pro Semibold" charset="0"/>
                  <a:cs typeface="Myriad Pro Semibold" charset="0"/>
                </a:rPr>
                <a:t>8</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11,159</a:t>
              </a:r>
            </a:p>
          </p:txBody>
        </p:sp>
        <p:sp>
          <p:nvSpPr>
            <p:cNvPr id="79" name="TextBox 78">
              <a:extLst>
                <a:ext uri="{FF2B5EF4-FFF2-40B4-BE49-F238E27FC236}">
                  <a16:creationId xmlns:a16="http://schemas.microsoft.com/office/drawing/2014/main" id="{7BB4F8F7-172B-401C-AEF9-D2953D3D2A18}"/>
                </a:ext>
              </a:extLst>
            </p:cNvPr>
            <p:cNvSpPr txBox="1"/>
            <p:nvPr/>
          </p:nvSpPr>
          <p:spPr bwMode="auto">
            <a:xfrm>
              <a:off x="1566333" y="4681633"/>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7,000,000</a:t>
              </a:r>
            </a:p>
          </p:txBody>
        </p:sp>
        <p:sp>
          <p:nvSpPr>
            <p:cNvPr id="80" name="TextBox 79">
              <a:extLst>
                <a:ext uri="{FF2B5EF4-FFF2-40B4-BE49-F238E27FC236}">
                  <a16:creationId xmlns:a16="http://schemas.microsoft.com/office/drawing/2014/main" id="{721CE3FB-0CAD-49A5-B88B-0E0050FEAE99}"/>
                </a:ext>
              </a:extLst>
            </p:cNvPr>
            <p:cNvSpPr txBox="1"/>
            <p:nvPr/>
          </p:nvSpPr>
          <p:spPr bwMode="auto">
            <a:xfrm>
              <a:off x="5538843" y="4681633"/>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8,000,000</a:t>
              </a:r>
            </a:p>
          </p:txBody>
        </p:sp>
        <p:sp>
          <p:nvSpPr>
            <p:cNvPr id="81" name="Rectangle: Rounded Corners 80">
              <a:extLst>
                <a:ext uri="{FF2B5EF4-FFF2-40B4-BE49-F238E27FC236}">
                  <a16:creationId xmlns:a16="http://schemas.microsoft.com/office/drawing/2014/main" id="{940F4E1B-95F7-4B54-B4FB-8EF55C0E1EE1}"/>
                </a:ext>
              </a:extLst>
            </p:cNvPr>
            <p:cNvSpPr/>
            <p:nvPr/>
          </p:nvSpPr>
          <p:spPr bwMode="auto">
            <a:xfrm>
              <a:off x="1604433" y="4688290"/>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3" name="TextBox 82">
              <a:extLst>
                <a:ext uri="{FF2B5EF4-FFF2-40B4-BE49-F238E27FC236}">
                  <a16:creationId xmlns:a16="http://schemas.microsoft.com/office/drawing/2014/main" id="{6B5EBA95-B147-4D04-9D2F-309AD019B770}"/>
                </a:ext>
              </a:extLst>
            </p:cNvPr>
            <p:cNvSpPr txBox="1"/>
            <p:nvPr/>
          </p:nvSpPr>
          <p:spPr bwMode="auto">
            <a:xfrm>
              <a:off x="3580323" y="4718603"/>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sp>
          <p:nvSpPr>
            <p:cNvPr id="84" name="TextBox 83">
              <a:extLst>
                <a:ext uri="{FF2B5EF4-FFF2-40B4-BE49-F238E27FC236}">
                  <a16:creationId xmlns:a16="http://schemas.microsoft.com/office/drawing/2014/main" id="{928A1BCB-F8B4-4A5B-87C0-D2B980583EE4}"/>
                </a:ext>
              </a:extLst>
            </p:cNvPr>
            <p:cNvSpPr txBox="1"/>
            <p:nvPr/>
          </p:nvSpPr>
          <p:spPr bwMode="auto">
            <a:xfrm>
              <a:off x="5175538" y="4718603"/>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sp>
          <p:nvSpPr>
            <p:cNvPr id="85" name="TextBox 84">
              <a:extLst>
                <a:ext uri="{FF2B5EF4-FFF2-40B4-BE49-F238E27FC236}">
                  <a16:creationId xmlns:a16="http://schemas.microsoft.com/office/drawing/2014/main" id="{5189DAB8-9778-454F-85D6-A92A54F75C20}"/>
                </a:ext>
              </a:extLst>
            </p:cNvPr>
            <p:cNvSpPr txBox="1"/>
            <p:nvPr/>
          </p:nvSpPr>
          <p:spPr bwMode="auto">
            <a:xfrm>
              <a:off x="3835285" y="4718603"/>
              <a:ext cx="14863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a:t>
              </a:r>
              <a:r>
                <a:rPr kumimoji="0" lang="en-GB" sz="2400" b="0" i="0" u="none" strike="noStrike" kern="1200" cap="none" spc="0" normalizeH="0" baseline="0" noProof="0" dirty="0">
                  <a:ln>
                    <a:noFill/>
                  </a:ln>
                  <a:solidFill>
                    <a:srgbClr val="FFFFFF"/>
                  </a:solidFill>
                  <a:effectLst/>
                  <a:uLnTx/>
                  <a:uFillTx/>
                  <a:latin typeface="Myriad Pro Semibold" charset="0"/>
                  <a:ea typeface="Myriad Pro Semibold" charset="0"/>
                  <a:cs typeface="Myriad Pro Semibold" charset="0"/>
                </a:rPr>
                <a:t>6</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83,102</a:t>
              </a:r>
            </a:p>
          </p:txBody>
        </p:sp>
      </p:grpSp>
      <p:sp>
        <p:nvSpPr>
          <p:cNvPr id="3" name="Title 2">
            <a:extLst>
              <a:ext uri="{FF2B5EF4-FFF2-40B4-BE49-F238E27FC236}">
                <a16:creationId xmlns:a16="http://schemas.microsoft.com/office/drawing/2014/main" id="{C532C1BE-1522-4AEF-994C-9C60A0D34641}"/>
              </a:ext>
            </a:extLst>
          </p:cNvPr>
          <p:cNvSpPr>
            <a:spLocks noGrp="1"/>
          </p:cNvSpPr>
          <p:nvPr>
            <p:ph type="title"/>
          </p:nvPr>
        </p:nvSpPr>
        <p:spPr/>
        <p:txBody>
          <a:bodyPr/>
          <a:lstStyle/>
          <a:p>
            <a:r>
              <a:rPr lang="en-US" altLang="en-US" dirty="0"/>
              <a:t>6NPV-3 Numbers up to 10,000,000 in the linear number system</a:t>
            </a:r>
            <a:br>
              <a:rPr lang="en-GB" kern="0" dirty="0"/>
            </a:br>
            <a:endParaRPr lang="en-GB" dirty="0"/>
          </a:p>
        </p:txBody>
      </p:sp>
      <p:sp>
        <p:nvSpPr>
          <p:cNvPr id="39" name="Oval 38">
            <a:extLst>
              <a:ext uri="{FF2B5EF4-FFF2-40B4-BE49-F238E27FC236}">
                <a16:creationId xmlns:a16="http://schemas.microsoft.com/office/drawing/2014/main" id="{F802C89A-25C9-4D4B-88DE-60C0EF2A8294}"/>
              </a:ext>
            </a:extLst>
          </p:cNvPr>
          <p:cNvSpPr/>
          <p:nvPr/>
        </p:nvSpPr>
        <p:spPr bwMode="auto">
          <a:xfrm>
            <a:off x="7040246" y="2218382"/>
            <a:ext cx="2092986" cy="597056"/>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9" name="Oval 68">
            <a:extLst>
              <a:ext uri="{FF2B5EF4-FFF2-40B4-BE49-F238E27FC236}">
                <a16:creationId xmlns:a16="http://schemas.microsoft.com/office/drawing/2014/main" id="{7F868AE2-B04E-4F69-AC57-209BC929E331}"/>
              </a:ext>
            </a:extLst>
          </p:cNvPr>
          <p:cNvSpPr/>
          <p:nvPr/>
        </p:nvSpPr>
        <p:spPr bwMode="auto">
          <a:xfrm>
            <a:off x="3075587" y="3002702"/>
            <a:ext cx="2092986" cy="597056"/>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7" name="Oval 76">
            <a:extLst>
              <a:ext uri="{FF2B5EF4-FFF2-40B4-BE49-F238E27FC236}">
                <a16:creationId xmlns:a16="http://schemas.microsoft.com/office/drawing/2014/main" id="{F8ED4DD1-023A-4A31-AB51-2999C46C0942}"/>
              </a:ext>
            </a:extLst>
          </p:cNvPr>
          <p:cNvSpPr/>
          <p:nvPr/>
        </p:nvSpPr>
        <p:spPr bwMode="auto">
          <a:xfrm>
            <a:off x="7040596" y="3822247"/>
            <a:ext cx="2092986" cy="597056"/>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6" name="Oval 85">
            <a:extLst>
              <a:ext uri="{FF2B5EF4-FFF2-40B4-BE49-F238E27FC236}">
                <a16:creationId xmlns:a16="http://schemas.microsoft.com/office/drawing/2014/main" id="{603E82F9-8D1F-4B6F-B194-3CE2E2FC1A09}"/>
              </a:ext>
            </a:extLst>
          </p:cNvPr>
          <p:cNvSpPr/>
          <p:nvPr/>
        </p:nvSpPr>
        <p:spPr bwMode="auto">
          <a:xfrm>
            <a:off x="7040246" y="4665116"/>
            <a:ext cx="2092986" cy="597056"/>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8" name="TextBox 87">
            <a:extLst>
              <a:ext uri="{FF2B5EF4-FFF2-40B4-BE49-F238E27FC236}">
                <a16:creationId xmlns:a16="http://schemas.microsoft.com/office/drawing/2014/main" id="{02E133AC-6FE5-4819-9B8C-0CDB91919DEC}"/>
              </a:ext>
            </a:extLst>
          </p:cNvPr>
          <p:cNvSpPr txBox="1"/>
          <p:nvPr/>
        </p:nvSpPr>
        <p:spPr bwMode="auto">
          <a:xfrm>
            <a:off x="5596210" y="227187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a:t>
            </a:r>
          </a:p>
        </p:txBody>
      </p:sp>
      <p:sp>
        <p:nvSpPr>
          <p:cNvPr id="89" name="TextBox 88">
            <a:extLst>
              <a:ext uri="{FF2B5EF4-FFF2-40B4-BE49-F238E27FC236}">
                <a16:creationId xmlns:a16="http://schemas.microsoft.com/office/drawing/2014/main" id="{65EAC2A1-AFF2-4E95-976E-A7535C1E1122}"/>
              </a:ext>
            </a:extLst>
          </p:cNvPr>
          <p:cNvSpPr txBox="1"/>
          <p:nvPr/>
        </p:nvSpPr>
        <p:spPr bwMode="auto">
          <a:xfrm>
            <a:off x="5597923" y="3056190"/>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a:t>
            </a:r>
          </a:p>
        </p:txBody>
      </p:sp>
      <p:sp>
        <p:nvSpPr>
          <p:cNvPr id="90" name="TextBox 89">
            <a:extLst>
              <a:ext uri="{FF2B5EF4-FFF2-40B4-BE49-F238E27FC236}">
                <a16:creationId xmlns:a16="http://schemas.microsoft.com/office/drawing/2014/main" id="{7C76B033-B9D6-4F54-95C8-312BB5A5152E}"/>
              </a:ext>
            </a:extLst>
          </p:cNvPr>
          <p:cNvSpPr txBox="1"/>
          <p:nvPr/>
        </p:nvSpPr>
        <p:spPr bwMode="auto">
          <a:xfrm>
            <a:off x="5596168" y="3875735"/>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91" name="TextBox 90">
            <a:extLst>
              <a:ext uri="{FF2B5EF4-FFF2-40B4-BE49-F238E27FC236}">
                <a16:creationId xmlns:a16="http://schemas.microsoft.com/office/drawing/2014/main" id="{A54B4E18-D6CE-4EA7-B906-735833E8D0B5}"/>
              </a:ext>
            </a:extLst>
          </p:cNvPr>
          <p:cNvSpPr txBox="1"/>
          <p:nvPr/>
        </p:nvSpPr>
        <p:spPr bwMode="auto">
          <a:xfrm>
            <a:off x="5596210" y="4718604"/>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6</a:t>
            </a:r>
          </a:p>
        </p:txBody>
      </p:sp>
      <p:cxnSp>
        <p:nvCxnSpPr>
          <p:cNvPr id="92" name="Straight Connector 91">
            <a:extLst>
              <a:ext uri="{FF2B5EF4-FFF2-40B4-BE49-F238E27FC236}">
                <a16:creationId xmlns:a16="http://schemas.microsoft.com/office/drawing/2014/main" id="{FBD8EF3E-0F5D-47E3-BF9D-9A5FF64F277F}"/>
              </a:ext>
            </a:extLst>
          </p:cNvPr>
          <p:cNvCxnSpPr>
            <a:cxnSpLocks/>
          </p:cNvCxnSpPr>
          <p:nvPr/>
        </p:nvCxnSpPr>
        <p:spPr bwMode="auto">
          <a:xfrm>
            <a:off x="5695547" y="2683948"/>
            <a:ext cx="155979" cy="0"/>
          </a:xfrm>
          <a:prstGeom prst="line">
            <a:avLst/>
          </a:prstGeom>
          <a:noFill/>
          <a:ln w="127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Straight Connector 93">
            <a:extLst>
              <a:ext uri="{FF2B5EF4-FFF2-40B4-BE49-F238E27FC236}">
                <a16:creationId xmlns:a16="http://schemas.microsoft.com/office/drawing/2014/main" id="{2EF11781-2524-4F1D-A681-AE68508522A6}"/>
              </a:ext>
            </a:extLst>
          </p:cNvPr>
          <p:cNvCxnSpPr>
            <a:cxnSpLocks/>
          </p:cNvCxnSpPr>
          <p:nvPr/>
        </p:nvCxnSpPr>
        <p:spPr bwMode="auto">
          <a:xfrm>
            <a:off x="5695547" y="3471348"/>
            <a:ext cx="155979" cy="0"/>
          </a:xfrm>
          <a:prstGeom prst="line">
            <a:avLst/>
          </a:prstGeom>
          <a:noFill/>
          <a:ln w="127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Straight Connector 94">
            <a:extLst>
              <a:ext uri="{FF2B5EF4-FFF2-40B4-BE49-F238E27FC236}">
                <a16:creationId xmlns:a16="http://schemas.microsoft.com/office/drawing/2014/main" id="{7B4396AC-F8CF-4910-A4D1-F574C4BB3898}"/>
              </a:ext>
            </a:extLst>
          </p:cNvPr>
          <p:cNvCxnSpPr>
            <a:cxnSpLocks/>
          </p:cNvCxnSpPr>
          <p:nvPr/>
        </p:nvCxnSpPr>
        <p:spPr bwMode="auto">
          <a:xfrm>
            <a:off x="5695547" y="4293673"/>
            <a:ext cx="155979" cy="0"/>
          </a:xfrm>
          <a:prstGeom prst="line">
            <a:avLst/>
          </a:prstGeom>
          <a:noFill/>
          <a:ln w="127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Straight Connector 95">
            <a:extLst>
              <a:ext uri="{FF2B5EF4-FFF2-40B4-BE49-F238E27FC236}">
                <a16:creationId xmlns:a16="http://schemas.microsoft.com/office/drawing/2014/main" id="{D954A9E7-A6F8-4313-9CB6-F57F8731B06A}"/>
              </a:ext>
            </a:extLst>
          </p:cNvPr>
          <p:cNvCxnSpPr>
            <a:cxnSpLocks/>
          </p:cNvCxnSpPr>
          <p:nvPr/>
        </p:nvCxnSpPr>
        <p:spPr bwMode="auto">
          <a:xfrm>
            <a:off x="5695547" y="5135048"/>
            <a:ext cx="155979" cy="0"/>
          </a:xfrm>
          <a:prstGeom prst="line">
            <a:avLst/>
          </a:prstGeom>
          <a:noFill/>
          <a:ln w="127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647567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1500" fill="hold"/>
                                        <p:tgtEl>
                                          <p:spTgt spid="88"/>
                                        </p:tgtEl>
                                        <p:attrNameLst>
                                          <p:attrName>style.color</p:attrName>
                                        </p:attrNameLst>
                                      </p:cBhvr>
                                      <p:to>
                                        <a:srgbClr val="E72420"/>
                                      </p:to>
                                    </p:animClr>
                                  </p:childTnLst>
                                </p:cTn>
                              </p:par>
                              <p:par>
                                <p:cTn id="7" presetID="10" presetClass="entr" presetSubtype="0" fill="hold" nodeType="withEffect">
                                  <p:stCondLst>
                                    <p:cond delay="0"/>
                                  </p:stCondLst>
                                  <p:childTnLst>
                                    <p:set>
                                      <p:cBhvr>
                                        <p:cTn id="8" dur="1" fill="hold">
                                          <p:stCondLst>
                                            <p:cond delay="0"/>
                                          </p:stCondLst>
                                        </p:cTn>
                                        <p:tgtEl>
                                          <p:spTgt spid="92"/>
                                        </p:tgtEl>
                                        <p:attrNameLst>
                                          <p:attrName>style.visibility</p:attrName>
                                        </p:attrNameLst>
                                      </p:cBhvr>
                                      <p:to>
                                        <p:strVal val="visible"/>
                                      </p:to>
                                    </p:set>
                                    <p:animEffect transition="in" filter="fade">
                                      <p:cBhvr>
                                        <p:cTn id="9" dur="1000"/>
                                        <p:tgtEl>
                                          <p:spTgt spid="92"/>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heel(1)">
                                      <p:cBhvr>
                                        <p:cTn id="14" dur="1500"/>
                                        <p:tgtEl>
                                          <p:spTgt spid="39"/>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grpId="0" nodeType="clickEffect">
                                  <p:stCondLst>
                                    <p:cond delay="0"/>
                                  </p:stCondLst>
                                  <p:childTnLst>
                                    <p:animClr clrSpc="rgb" dir="cw">
                                      <p:cBhvr override="childStyle">
                                        <p:cTn id="18" dur="1500" fill="hold"/>
                                        <p:tgtEl>
                                          <p:spTgt spid="89"/>
                                        </p:tgtEl>
                                        <p:attrNameLst>
                                          <p:attrName>style.color</p:attrName>
                                        </p:attrNameLst>
                                      </p:cBhvr>
                                      <p:to>
                                        <a:srgbClr val="E72420"/>
                                      </p:to>
                                    </p:animClr>
                                  </p:childTnLst>
                                </p:cTn>
                              </p:par>
                              <p:par>
                                <p:cTn id="19" presetID="10" presetClass="entr" presetSubtype="0" fill="hold" nodeType="with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fade">
                                      <p:cBhvr>
                                        <p:cTn id="21" dur="1000"/>
                                        <p:tgtEl>
                                          <p:spTgt spid="94"/>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wheel(1)">
                                      <p:cBhvr>
                                        <p:cTn id="26" dur="1500"/>
                                        <p:tgtEl>
                                          <p:spTgt spid="69"/>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mph" presetSubtype="2" fill="hold" grpId="0" nodeType="clickEffect">
                                  <p:stCondLst>
                                    <p:cond delay="0"/>
                                  </p:stCondLst>
                                  <p:childTnLst>
                                    <p:animClr clrSpc="rgb" dir="cw">
                                      <p:cBhvr override="childStyle">
                                        <p:cTn id="30" dur="1500" fill="hold"/>
                                        <p:tgtEl>
                                          <p:spTgt spid="90"/>
                                        </p:tgtEl>
                                        <p:attrNameLst>
                                          <p:attrName>style.color</p:attrName>
                                        </p:attrNameLst>
                                      </p:cBhvr>
                                      <p:to>
                                        <a:srgbClr val="E72420"/>
                                      </p:to>
                                    </p:animClr>
                                  </p:childTnLst>
                                </p:cTn>
                              </p:par>
                              <p:par>
                                <p:cTn id="31" presetID="10" presetClass="entr" presetSubtype="0" fill="hold" nodeType="withEffect">
                                  <p:stCondLst>
                                    <p:cond delay="0"/>
                                  </p:stCondLst>
                                  <p:childTnLst>
                                    <p:set>
                                      <p:cBhvr>
                                        <p:cTn id="32" dur="1" fill="hold">
                                          <p:stCondLst>
                                            <p:cond delay="0"/>
                                          </p:stCondLst>
                                        </p:cTn>
                                        <p:tgtEl>
                                          <p:spTgt spid="95"/>
                                        </p:tgtEl>
                                        <p:attrNameLst>
                                          <p:attrName>style.visibility</p:attrName>
                                        </p:attrNameLst>
                                      </p:cBhvr>
                                      <p:to>
                                        <p:strVal val="visible"/>
                                      </p:to>
                                    </p:set>
                                    <p:animEffect transition="in" filter="fade">
                                      <p:cBhvr>
                                        <p:cTn id="33" dur="1000"/>
                                        <p:tgtEl>
                                          <p:spTgt spid="95"/>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grpId="0" nodeType="clickEffect">
                                  <p:stCondLst>
                                    <p:cond delay="0"/>
                                  </p:stCondLst>
                                  <p:childTnLst>
                                    <p:set>
                                      <p:cBhvr>
                                        <p:cTn id="37" dur="1" fill="hold">
                                          <p:stCondLst>
                                            <p:cond delay="0"/>
                                          </p:stCondLst>
                                        </p:cTn>
                                        <p:tgtEl>
                                          <p:spTgt spid="77"/>
                                        </p:tgtEl>
                                        <p:attrNameLst>
                                          <p:attrName>style.visibility</p:attrName>
                                        </p:attrNameLst>
                                      </p:cBhvr>
                                      <p:to>
                                        <p:strVal val="visible"/>
                                      </p:to>
                                    </p:set>
                                    <p:animEffect transition="in" filter="wheel(1)">
                                      <p:cBhvr>
                                        <p:cTn id="38" dur="1500"/>
                                        <p:tgtEl>
                                          <p:spTgt spid="77"/>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mph" presetSubtype="2" fill="hold" grpId="0" nodeType="clickEffect">
                                  <p:stCondLst>
                                    <p:cond delay="0"/>
                                  </p:stCondLst>
                                  <p:childTnLst>
                                    <p:animClr clrSpc="rgb" dir="cw">
                                      <p:cBhvr override="childStyle">
                                        <p:cTn id="42" dur="1500" fill="hold"/>
                                        <p:tgtEl>
                                          <p:spTgt spid="91"/>
                                        </p:tgtEl>
                                        <p:attrNameLst>
                                          <p:attrName>style.color</p:attrName>
                                        </p:attrNameLst>
                                      </p:cBhvr>
                                      <p:to>
                                        <a:srgbClr val="E72420"/>
                                      </p:to>
                                    </p:animClr>
                                  </p:childTnLst>
                                </p:cTn>
                              </p:par>
                              <p:par>
                                <p:cTn id="43" presetID="10" presetClass="entr" presetSubtype="0" fill="hold" nodeType="withEffect">
                                  <p:stCondLst>
                                    <p:cond delay="0"/>
                                  </p:stCondLst>
                                  <p:childTnLst>
                                    <p:set>
                                      <p:cBhvr>
                                        <p:cTn id="44" dur="1" fill="hold">
                                          <p:stCondLst>
                                            <p:cond delay="0"/>
                                          </p:stCondLst>
                                        </p:cTn>
                                        <p:tgtEl>
                                          <p:spTgt spid="96"/>
                                        </p:tgtEl>
                                        <p:attrNameLst>
                                          <p:attrName>style.visibility</p:attrName>
                                        </p:attrNameLst>
                                      </p:cBhvr>
                                      <p:to>
                                        <p:strVal val="visible"/>
                                      </p:to>
                                    </p:set>
                                    <p:animEffect transition="in" filter="fade">
                                      <p:cBhvr>
                                        <p:cTn id="45" dur="1000"/>
                                        <p:tgtEl>
                                          <p:spTgt spid="96"/>
                                        </p:tgtEl>
                                      </p:cBhvr>
                                    </p:animEffect>
                                  </p:childTnLst>
                                </p:cTn>
                              </p:par>
                            </p:childTnLst>
                          </p:cTn>
                        </p:par>
                      </p:childTnLst>
                    </p:cTn>
                  </p:par>
                  <p:par>
                    <p:cTn id="46" fill="hold">
                      <p:stCondLst>
                        <p:cond delay="indefinite"/>
                      </p:stCondLst>
                      <p:childTnLst>
                        <p:par>
                          <p:cTn id="47" fill="hold">
                            <p:stCondLst>
                              <p:cond delay="0"/>
                            </p:stCondLst>
                            <p:childTnLst>
                              <p:par>
                                <p:cTn id="48" presetID="21" presetClass="entr" presetSubtype="1" fill="hold" grpId="0" nodeType="clickEffect">
                                  <p:stCondLst>
                                    <p:cond delay="0"/>
                                  </p:stCondLst>
                                  <p:childTnLst>
                                    <p:set>
                                      <p:cBhvr>
                                        <p:cTn id="49" dur="1" fill="hold">
                                          <p:stCondLst>
                                            <p:cond delay="0"/>
                                          </p:stCondLst>
                                        </p:cTn>
                                        <p:tgtEl>
                                          <p:spTgt spid="86"/>
                                        </p:tgtEl>
                                        <p:attrNameLst>
                                          <p:attrName>style.visibility</p:attrName>
                                        </p:attrNameLst>
                                      </p:cBhvr>
                                      <p:to>
                                        <p:strVal val="visible"/>
                                      </p:to>
                                    </p:set>
                                    <p:animEffect transition="in" filter="wheel(1)">
                                      <p:cBhvr>
                                        <p:cTn id="50" dur="1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69" grpId="0" animBg="1"/>
      <p:bldP spid="77" grpId="0" animBg="1"/>
      <p:bldP spid="86" grpId="0" animBg="1"/>
      <p:bldP spid="88" grpId="0"/>
      <p:bldP spid="89" grpId="0"/>
      <p:bldP spid="90" grpId="0"/>
      <p:bldP spid="9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US" altLang="en-US" dirty="0"/>
              <a:t>6NPV-3 Numbers up to 10,000,000 in the linear number system</a:t>
            </a:r>
            <a:endParaRPr lang="en-GB" dirty="0"/>
          </a:p>
        </p:txBody>
      </p:sp>
      <p:sp>
        <p:nvSpPr>
          <p:cNvPr id="3" name="Content Placeholder 2">
            <a:extLst>
              <a:ext uri="{FF2B5EF4-FFF2-40B4-BE49-F238E27FC236}">
                <a16:creationId xmlns:a16="http://schemas.microsoft.com/office/drawing/2014/main" id="{0E05DE0E-4D96-4D27-9AF9-22EAC347A16D}"/>
              </a:ext>
            </a:extLst>
          </p:cNvPr>
          <p:cNvSpPr txBox="1">
            <a:spLocks/>
          </p:cNvSpPr>
          <p:nvPr/>
        </p:nvSpPr>
        <p:spPr>
          <a:xfrm>
            <a:off x="623888" y="1053546"/>
            <a:ext cx="10958513" cy="514997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This guidance is for the following two slides. For each of the missing numbers represented by a letter, ask children: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previous multiple of one hundred thousand?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next multiple of one hundred thousand?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multiple of one hundred thousand is the number nearest to? The slides are scaffolded with the number line shown – make reference to this useful visual. When the number is known, draw attention to the ten thousands digit as being the critical digit when rounding to the nearest hundred thousand.</a:t>
            </a:r>
            <a:endParaRPr lang="en-GB" sz="2000" dirty="0">
              <a:latin typeface="Arial"/>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Discuss the use of the greater than and less than signs and use the language structure below, each time populating it with the appropriate letter and values.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4" name="TextBox 19">
            <a:extLst>
              <a:ext uri="{FF2B5EF4-FFF2-40B4-BE49-F238E27FC236}">
                <a16:creationId xmlns:a16="http://schemas.microsoft.com/office/drawing/2014/main" id="{248E4FB0-6AC3-4306-A36A-E7AC1B13DCA3}"/>
              </a:ext>
            </a:extLst>
          </p:cNvPr>
          <p:cNvSpPr txBox="1"/>
          <p:nvPr/>
        </p:nvSpPr>
        <p:spPr>
          <a:xfrm>
            <a:off x="579719" y="5367384"/>
            <a:ext cx="10988393"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previous multiple of one hundred thousand is ___. The next multiple of one hundred thousand is ___. a is greater than ___ and less than ___. a is nearest to ___. </a:t>
            </a:r>
          </a:p>
        </p:txBody>
      </p:sp>
    </p:spTree>
    <p:custDataLst>
      <p:tags r:id="rId1"/>
    </p:custDataLst>
    <p:extLst>
      <p:ext uri="{BB962C8B-B14F-4D97-AF65-F5344CB8AC3E}">
        <p14:creationId xmlns:p14="http://schemas.microsoft.com/office/powerpoint/2010/main" val="30420006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8EB39B0-C0A6-4BB0-8ED1-B601213DC477}"/>
              </a:ext>
            </a:extLst>
          </p:cNvPr>
          <p:cNvSpPr>
            <a:spLocks noGrp="1"/>
          </p:cNvSpPr>
          <p:nvPr>
            <p:ph type="title"/>
          </p:nvPr>
        </p:nvSpPr>
        <p:spPr/>
        <p:txBody>
          <a:bodyPr/>
          <a:lstStyle/>
          <a:p>
            <a:r>
              <a:rPr lang="en-US" altLang="en-US" dirty="0"/>
              <a:t>6NPV-3 Numbers up to 10,000,000 in the linear number system</a:t>
            </a:r>
            <a:br>
              <a:rPr lang="en-GB" kern="0" dirty="0"/>
            </a:br>
            <a:endParaRPr lang="en-GB" dirty="0"/>
          </a:p>
        </p:txBody>
      </p:sp>
      <p:pic>
        <p:nvPicPr>
          <p:cNvPr id="7" name="Picture 6">
            <a:extLst>
              <a:ext uri="{FF2B5EF4-FFF2-40B4-BE49-F238E27FC236}">
                <a16:creationId xmlns:a16="http://schemas.microsoft.com/office/drawing/2014/main" id="{11349AF8-D5DB-4E1B-A36D-DB39BDD177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5452" y="1801905"/>
            <a:ext cx="8461102" cy="901974"/>
          </a:xfrm>
          <a:prstGeom prst="rect">
            <a:avLst/>
          </a:prstGeom>
        </p:spPr>
      </p:pic>
      <p:sp>
        <p:nvSpPr>
          <p:cNvPr id="8" name="TextBox 7">
            <a:extLst>
              <a:ext uri="{FF2B5EF4-FFF2-40B4-BE49-F238E27FC236}">
                <a16:creationId xmlns:a16="http://schemas.microsoft.com/office/drawing/2014/main" id="{0CEAA435-E874-4683-993F-755C269FEEAE}"/>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3,000,000</a:t>
            </a:r>
          </a:p>
        </p:txBody>
      </p:sp>
      <p:sp>
        <p:nvSpPr>
          <p:cNvPr id="9" name="TextBox 8">
            <a:extLst>
              <a:ext uri="{FF2B5EF4-FFF2-40B4-BE49-F238E27FC236}">
                <a16:creationId xmlns:a16="http://schemas.microsoft.com/office/drawing/2014/main" id="{2C2F4BDB-C465-49BA-8F2A-309CF3673393}"/>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3,100,000</a:t>
            </a:r>
          </a:p>
        </p:txBody>
      </p:sp>
      <p:grpSp>
        <p:nvGrpSpPr>
          <p:cNvPr id="10" name="Group 9">
            <a:extLst>
              <a:ext uri="{FF2B5EF4-FFF2-40B4-BE49-F238E27FC236}">
                <a16:creationId xmlns:a16="http://schemas.microsoft.com/office/drawing/2014/main" id="{06846914-E24A-4B3B-800F-5601B7808FA4}"/>
              </a:ext>
            </a:extLst>
          </p:cNvPr>
          <p:cNvGrpSpPr/>
          <p:nvPr/>
        </p:nvGrpSpPr>
        <p:grpSpPr>
          <a:xfrm>
            <a:off x="3128434" y="3854200"/>
            <a:ext cx="5948005" cy="1544094"/>
            <a:chOff x="1577538" y="3854200"/>
            <a:chExt cx="5948005" cy="1544094"/>
          </a:xfrm>
        </p:grpSpPr>
        <p:sp>
          <p:nvSpPr>
            <p:cNvPr id="11" name="TextBox 10">
              <a:extLst>
                <a:ext uri="{FF2B5EF4-FFF2-40B4-BE49-F238E27FC236}">
                  <a16:creationId xmlns:a16="http://schemas.microsoft.com/office/drawing/2014/main" id="{234135BC-8403-469B-A57A-A400D61C2F97}"/>
                </a:ext>
              </a:extLst>
            </p:cNvPr>
            <p:cNvSpPr txBox="1"/>
            <p:nvPr/>
          </p:nvSpPr>
          <p:spPr bwMode="auto">
            <a:xfrm>
              <a:off x="1858031" y="3854200"/>
              <a:ext cx="1407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previous</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multiple of</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100,000</a:t>
              </a:r>
            </a:p>
          </p:txBody>
        </p:sp>
        <p:sp>
          <p:nvSpPr>
            <p:cNvPr id="12" name="TextBox 11">
              <a:extLst>
                <a:ext uri="{FF2B5EF4-FFF2-40B4-BE49-F238E27FC236}">
                  <a16:creationId xmlns:a16="http://schemas.microsoft.com/office/drawing/2014/main" id="{BD083CB0-BD44-44B0-95D9-ADE9C5CBA38E}"/>
                </a:ext>
              </a:extLst>
            </p:cNvPr>
            <p:cNvSpPr txBox="1"/>
            <p:nvPr/>
          </p:nvSpPr>
          <p:spPr bwMode="auto">
            <a:xfrm>
              <a:off x="5837099" y="3854200"/>
              <a:ext cx="1407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next</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multiple of</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100,000</a:t>
              </a:r>
            </a:p>
          </p:txBody>
        </p:sp>
        <p:sp>
          <p:nvSpPr>
            <p:cNvPr id="13" name="Rectangle: Rounded Corners 12">
              <a:extLst>
                <a:ext uri="{FF2B5EF4-FFF2-40B4-BE49-F238E27FC236}">
                  <a16:creationId xmlns:a16="http://schemas.microsoft.com/office/drawing/2014/main" id="{5C6F05A4-028D-41F6-BBA6-B8554B2D08B0}"/>
                </a:ext>
              </a:extLst>
            </p:cNvPr>
            <p:cNvSpPr/>
            <p:nvPr/>
          </p:nvSpPr>
          <p:spPr bwMode="auto">
            <a:xfrm>
              <a:off x="1577538" y="4852194"/>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Rectangle: Rounded Corners 13">
              <a:extLst>
                <a:ext uri="{FF2B5EF4-FFF2-40B4-BE49-F238E27FC236}">
                  <a16:creationId xmlns:a16="http://schemas.microsoft.com/office/drawing/2014/main" id="{142ACBE7-7848-4C67-8C17-6CE09345F408}"/>
                </a:ext>
              </a:extLst>
            </p:cNvPr>
            <p:cNvSpPr/>
            <p:nvPr/>
          </p:nvSpPr>
          <p:spPr bwMode="auto">
            <a:xfrm>
              <a:off x="5556606" y="4852194"/>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 name="TextBox 14">
              <a:extLst>
                <a:ext uri="{FF2B5EF4-FFF2-40B4-BE49-F238E27FC236}">
                  <a16:creationId xmlns:a16="http://schemas.microsoft.com/office/drawing/2014/main" id="{5E81DB44-6053-471A-AAF1-DEEFC5DD44C4}"/>
                </a:ext>
              </a:extLst>
            </p:cNvPr>
            <p:cNvSpPr txBox="1"/>
            <p:nvPr/>
          </p:nvSpPr>
          <p:spPr bwMode="auto">
            <a:xfrm>
              <a:off x="3858228" y="4882507"/>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sp>
          <p:nvSpPr>
            <p:cNvPr id="16" name="TextBox 15">
              <a:extLst>
                <a:ext uri="{FF2B5EF4-FFF2-40B4-BE49-F238E27FC236}">
                  <a16:creationId xmlns:a16="http://schemas.microsoft.com/office/drawing/2014/main" id="{4AF0DF9C-FFF0-457D-8457-BA6A99D51540}"/>
                </a:ext>
              </a:extLst>
            </p:cNvPr>
            <p:cNvSpPr txBox="1"/>
            <p:nvPr/>
          </p:nvSpPr>
          <p:spPr bwMode="auto">
            <a:xfrm>
              <a:off x="4850193" y="4882507"/>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grpSp>
      <p:sp>
        <p:nvSpPr>
          <p:cNvPr id="17" name="TextBox 16">
            <a:extLst>
              <a:ext uri="{FF2B5EF4-FFF2-40B4-BE49-F238E27FC236}">
                <a16:creationId xmlns:a16="http://schemas.microsoft.com/office/drawing/2014/main" id="{D9BE5E3C-B6A3-4F5C-8985-57A71D42DD3E}"/>
              </a:ext>
            </a:extLst>
          </p:cNvPr>
          <p:cNvSpPr txBox="1"/>
          <p:nvPr/>
        </p:nvSpPr>
        <p:spPr bwMode="auto">
          <a:xfrm>
            <a:off x="5931555" y="4882508"/>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a:t>
            </a:r>
          </a:p>
        </p:txBody>
      </p:sp>
      <p:sp>
        <p:nvSpPr>
          <p:cNvPr id="18" name="TextBox 17">
            <a:extLst>
              <a:ext uri="{FF2B5EF4-FFF2-40B4-BE49-F238E27FC236}">
                <a16:creationId xmlns:a16="http://schemas.microsoft.com/office/drawing/2014/main" id="{ACB432BE-4179-486F-A5FD-6BD2A44361B7}"/>
              </a:ext>
            </a:extLst>
          </p:cNvPr>
          <p:cNvSpPr txBox="1"/>
          <p:nvPr/>
        </p:nvSpPr>
        <p:spPr bwMode="auto">
          <a:xfrm>
            <a:off x="5931555" y="4882508"/>
            <a:ext cx="3658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b</a:t>
            </a:r>
          </a:p>
        </p:txBody>
      </p:sp>
      <p:sp>
        <p:nvSpPr>
          <p:cNvPr id="19" name="TextBox 18">
            <a:extLst>
              <a:ext uri="{FF2B5EF4-FFF2-40B4-BE49-F238E27FC236}">
                <a16:creationId xmlns:a16="http://schemas.microsoft.com/office/drawing/2014/main" id="{5BA0BFCE-184C-4B70-81A2-D7E2A4A232AD}"/>
              </a:ext>
            </a:extLst>
          </p:cNvPr>
          <p:cNvSpPr txBox="1"/>
          <p:nvPr/>
        </p:nvSpPr>
        <p:spPr bwMode="auto">
          <a:xfrm>
            <a:off x="5931555" y="4882508"/>
            <a:ext cx="3273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c</a:t>
            </a:r>
          </a:p>
        </p:txBody>
      </p:sp>
      <p:sp>
        <p:nvSpPr>
          <p:cNvPr id="20" name="TextBox 19">
            <a:extLst>
              <a:ext uri="{FF2B5EF4-FFF2-40B4-BE49-F238E27FC236}">
                <a16:creationId xmlns:a16="http://schemas.microsoft.com/office/drawing/2014/main" id="{79B70F65-0096-4388-93DD-2109C2929E7A}"/>
              </a:ext>
            </a:extLst>
          </p:cNvPr>
          <p:cNvSpPr txBox="1"/>
          <p:nvPr/>
        </p:nvSpPr>
        <p:spPr bwMode="auto">
          <a:xfrm>
            <a:off x="5931555" y="4882508"/>
            <a:ext cx="3658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d</a:t>
            </a:r>
          </a:p>
        </p:txBody>
      </p:sp>
      <p:sp>
        <p:nvSpPr>
          <p:cNvPr id="21" name="TextBox 20">
            <a:extLst>
              <a:ext uri="{FF2B5EF4-FFF2-40B4-BE49-F238E27FC236}">
                <a16:creationId xmlns:a16="http://schemas.microsoft.com/office/drawing/2014/main" id="{B40DDB50-9EFB-4485-B6F5-51E233ABDCFE}"/>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3,300,000</a:t>
            </a:r>
          </a:p>
        </p:txBody>
      </p:sp>
      <p:sp>
        <p:nvSpPr>
          <p:cNvPr id="22" name="TextBox 21">
            <a:extLst>
              <a:ext uri="{FF2B5EF4-FFF2-40B4-BE49-F238E27FC236}">
                <a16:creationId xmlns:a16="http://schemas.microsoft.com/office/drawing/2014/main" id="{69E070D0-361F-47F1-BF00-CB01E6A0769B}"/>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3,400,000</a:t>
            </a:r>
          </a:p>
        </p:txBody>
      </p:sp>
      <p:sp>
        <p:nvSpPr>
          <p:cNvPr id="23" name="TextBox 22">
            <a:extLst>
              <a:ext uri="{FF2B5EF4-FFF2-40B4-BE49-F238E27FC236}">
                <a16:creationId xmlns:a16="http://schemas.microsoft.com/office/drawing/2014/main" id="{CA65701C-3C96-4EFA-AAB7-A4C1FABCAF23}"/>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3,700,000</a:t>
            </a:r>
          </a:p>
        </p:txBody>
      </p:sp>
      <p:sp>
        <p:nvSpPr>
          <p:cNvPr id="24" name="TextBox 23">
            <a:extLst>
              <a:ext uri="{FF2B5EF4-FFF2-40B4-BE49-F238E27FC236}">
                <a16:creationId xmlns:a16="http://schemas.microsoft.com/office/drawing/2014/main" id="{4A84213B-53EF-4345-8606-8156A780DC75}"/>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3,800,000</a:t>
            </a:r>
          </a:p>
        </p:txBody>
      </p:sp>
      <p:sp>
        <p:nvSpPr>
          <p:cNvPr id="26" name="TextBox 25">
            <a:extLst>
              <a:ext uri="{FF2B5EF4-FFF2-40B4-BE49-F238E27FC236}">
                <a16:creationId xmlns:a16="http://schemas.microsoft.com/office/drawing/2014/main" id="{6A321471-BDDF-4D7C-B60F-885316A876E1}"/>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3,400,000</a:t>
            </a:r>
          </a:p>
        </p:txBody>
      </p:sp>
      <p:sp>
        <p:nvSpPr>
          <p:cNvPr id="27" name="TextBox 26">
            <a:extLst>
              <a:ext uri="{FF2B5EF4-FFF2-40B4-BE49-F238E27FC236}">
                <a16:creationId xmlns:a16="http://schemas.microsoft.com/office/drawing/2014/main" id="{2009E1BB-041D-4717-8EB6-0BAFA57BA96D}"/>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3,500,000</a:t>
            </a:r>
          </a:p>
        </p:txBody>
      </p:sp>
      <p:sp>
        <p:nvSpPr>
          <p:cNvPr id="28" name="Oval 27">
            <a:extLst>
              <a:ext uri="{FF2B5EF4-FFF2-40B4-BE49-F238E27FC236}">
                <a16:creationId xmlns:a16="http://schemas.microsoft.com/office/drawing/2014/main" id="{A43E18CC-1A6E-4A02-85D8-DCDC0A4F6294}"/>
              </a:ext>
            </a:extLst>
          </p:cNvPr>
          <p:cNvSpPr/>
          <p:nvPr/>
        </p:nvSpPr>
        <p:spPr bwMode="auto">
          <a:xfrm>
            <a:off x="7040246" y="4829020"/>
            <a:ext cx="2092986" cy="597056"/>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Oval 28">
            <a:extLst>
              <a:ext uri="{FF2B5EF4-FFF2-40B4-BE49-F238E27FC236}">
                <a16:creationId xmlns:a16="http://schemas.microsoft.com/office/drawing/2014/main" id="{A45CDED8-C59B-4B05-B01F-90AA20FAA4A8}"/>
              </a:ext>
            </a:extLst>
          </p:cNvPr>
          <p:cNvSpPr/>
          <p:nvPr/>
        </p:nvSpPr>
        <p:spPr bwMode="auto">
          <a:xfrm>
            <a:off x="3074279" y="4829020"/>
            <a:ext cx="2092986" cy="597056"/>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824170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heel(1)">
                                      <p:cBhvr>
                                        <p:cTn id="25" dur="1500"/>
                                        <p:tgtEl>
                                          <p:spTgt spid="2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childTnLst>
                                    <p:animEffect transition="out" filter="fade">
                                      <p:cBhvr>
                                        <p:cTn id="29" dur="500"/>
                                        <p:tgtEl>
                                          <p:spTgt spid="8"/>
                                        </p:tgtEl>
                                      </p:cBhvr>
                                    </p:animEffect>
                                    <p:set>
                                      <p:cBhvr>
                                        <p:cTn id="30" dur="1" fill="hold">
                                          <p:stCondLst>
                                            <p:cond delay="499"/>
                                          </p:stCondLst>
                                        </p:cTn>
                                        <p:tgtEl>
                                          <p:spTgt spid="8"/>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9"/>
                                        </p:tgtEl>
                                      </p:cBhvr>
                                    </p:animEffect>
                                    <p:set>
                                      <p:cBhvr>
                                        <p:cTn id="33" dur="1" fill="hold">
                                          <p:stCondLst>
                                            <p:cond delay="499"/>
                                          </p:stCondLst>
                                        </p:cTn>
                                        <p:tgtEl>
                                          <p:spTgt spid="9"/>
                                        </p:tgtEl>
                                        <p:attrNameLst>
                                          <p:attrName>style.visibility</p:attrName>
                                        </p:attrNameLst>
                                      </p:cBhvr>
                                      <p:to>
                                        <p:strVal val="hidden"/>
                                      </p:to>
                                    </p:set>
                                  </p:childTnLst>
                                </p:cTn>
                              </p:par>
                              <p:par>
                                <p:cTn id="34" presetID="10" presetClass="exit" presetSubtype="0" fill="hold" grpId="1" nodeType="withEffect">
                                  <p:stCondLst>
                                    <p:cond delay="0"/>
                                  </p:stCondLst>
                                  <p:childTnLst>
                                    <p:animEffect transition="out" filter="fade">
                                      <p:cBhvr>
                                        <p:cTn id="35" dur="500"/>
                                        <p:tgtEl>
                                          <p:spTgt spid="17"/>
                                        </p:tgtEl>
                                      </p:cBhvr>
                                    </p:animEffect>
                                    <p:set>
                                      <p:cBhvr>
                                        <p:cTn id="36" dur="1" fill="hold">
                                          <p:stCondLst>
                                            <p:cond delay="499"/>
                                          </p:stCondLst>
                                        </p:cTn>
                                        <p:tgtEl>
                                          <p:spTgt spid="17"/>
                                        </p:tgtEl>
                                        <p:attrNameLst>
                                          <p:attrName>style.visibility</p:attrName>
                                        </p:attrNameLst>
                                      </p:cBhvr>
                                      <p:to>
                                        <p:strVal val="hidden"/>
                                      </p:to>
                                    </p:set>
                                  </p:childTnLst>
                                </p:cTn>
                              </p:par>
                              <p:par>
                                <p:cTn id="37" presetID="10" presetClass="exit" presetSubtype="0" fill="hold" grpId="1" nodeType="withEffect">
                                  <p:stCondLst>
                                    <p:cond delay="0"/>
                                  </p:stCondLst>
                                  <p:childTnLst>
                                    <p:animEffect transition="out" filter="fade">
                                      <p:cBhvr>
                                        <p:cTn id="38" dur="500"/>
                                        <p:tgtEl>
                                          <p:spTgt spid="29"/>
                                        </p:tgtEl>
                                      </p:cBhvr>
                                    </p:animEffect>
                                    <p:set>
                                      <p:cBhvr>
                                        <p:cTn id="39" dur="1" fill="hold">
                                          <p:stCondLst>
                                            <p:cond delay="499"/>
                                          </p:stCondLst>
                                        </p:cTn>
                                        <p:tgtEl>
                                          <p:spTgt spid="29"/>
                                        </p:tgtEl>
                                        <p:attrNameLst>
                                          <p:attrName>style.visibility</p:attrName>
                                        </p:attrNameLst>
                                      </p:cBhvr>
                                      <p:to>
                                        <p:strVal val="hidden"/>
                                      </p:to>
                                    </p:set>
                                  </p:childTnLst>
                                </p:cTn>
                              </p:par>
                            </p:childTnLst>
                          </p:cTn>
                        </p:par>
                        <p:par>
                          <p:cTn id="40" fill="hold">
                            <p:stCondLst>
                              <p:cond delay="50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childTnLst>
                          </p:cTn>
                        </p:par>
                      </p:childTnLst>
                    </p:cTn>
                  </p:par>
                  <p:par>
                    <p:cTn id="54" fill="hold">
                      <p:stCondLst>
                        <p:cond delay="indefinite"/>
                      </p:stCondLst>
                      <p:childTnLst>
                        <p:par>
                          <p:cTn id="55" fill="hold">
                            <p:stCondLst>
                              <p:cond delay="0"/>
                            </p:stCondLst>
                            <p:childTnLst>
                              <p:par>
                                <p:cTn id="56" presetID="21" presetClass="entr" presetSubtype="1" fill="hold" grpId="0" nodeType="click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heel(1)">
                                      <p:cBhvr>
                                        <p:cTn id="58" dur="1500"/>
                                        <p:tgtEl>
                                          <p:spTgt spid="28"/>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xit" presetSubtype="0" fill="hold" grpId="1" nodeType="clickEffect">
                                  <p:stCondLst>
                                    <p:cond delay="0"/>
                                  </p:stCondLst>
                                  <p:childTnLst>
                                    <p:animEffect transition="out" filter="fade">
                                      <p:cBhvr>
                                        <p:cTn id="62" dur="500"/>
                                        <p:tgtEl>
                                          <p:spTgt spid="21"/>
                                        </p:tgtEl>
                                      </p:cBhvr>
                                    </p:animEffect>
                                    <p:set>
                                      <p:cBhvr>
                                        <p:cTn id="63" dur="1" fill="hold">
                                          <p:stCondLst>
                                            <p:cond delay="499"/>
                                          </p:stCondLst>
                                        </p:cTn>
                                        <p:tgtEl>
                                          <p:spTgt spid="21"/>
                                        </p:tgtEl>
                                        <p:attrNameLst>
                                          <p:attrName>style.visibility</p:attrName>
                                        </p:attrNameLst>
                                      </p:cBhvr>
                                      <p:to>
                                        <p:strVal val="hidden"/>
                                      </p:to>
                                    </p:set>
                                  </p:childTnLst>
                                </p:cTn>
                              </p:par>
                              <p:par>
                                <p:cTn id="64" presetID="10" presetClass="exit" presetSubtype="0" fill="hold" grpId="1" nodeType="withEffect">
                                  <p:stCondLst>
                                    <p:cond delay="0"/>
                                  </p:stCondLst>
                                  <p:childTnLst>
                                    <p:animEffect transition="out" filter="fade">
                                      <p:cBhvr>
                                        <p:cTn id="65" dur="500"/>
                                        <p:tgtEl>
                                          <p:spTgt spid="22"/>
                                        </p:tgtEl>
                                      </p:cBhvr>
                                    </p:animEffect>
                                    <p:set>
                                      <p:cBhvr>
                                        <p:cTn id="66" dur="1" fill="hold">
                                          <p:stCondLst>
                                            <p:cond delay="499"/>
                                          </p:stCondLst>
                                        </p:cTn>
                                        <p:tgtEl>
                                          <p:spTgt spid="22"/>
                                        </p:tgtEl>
                                        <p:attrNameLst>
                                          <p:attrName>style.visibility</p:attrName>
                                        </p:attrNameLst>
                                      </p:cBhvr>
                                      <p:to>
                                        <p:strVal val="hidden"/>
                                      </p:to>
                                    </p:set>
                                  </p:childTnLst>
                                </p:cTn>
                              </p:par>
                              <p:par>
                                <p:cTn id="67" presetID="10" presetClass="exit" presetSubtype="0" fill="hold" grpId="1" nodeType="withEffect">
                                  <p:stCondLst>
                                    <p:cond delay="0"/>
                                  </p:stCondLst>
                                  <p:childTnLst>
                                    <p:animEffect transition="out" filter="fade">
                                      <p:cBhvr>
                                        <p:cTn id="68" dur="500"/>
                                        <p:tgtEl>
                                          <p:spTgt spid="18"/>
                                        </p:tgtEl>
                                      </p:cBhvr>
                                    </p:animEffect>
                                    <p:set>
                                      <p:cBhvr>
                                        <p:cTn id="69" dur="1" fill="hold">
                                          <p:stCondLst>
                                            <p:cond delay="499"/>
                                          </p:stCondLst>
                                        </p:cTn>
                                        <p:tgtEl>
                                          <p:spTgt spid="18"/>
                                        </p:tgtEl>
                                        <p:attrNameLst>
                                          <p:attrName>style.visibility</p:attrName>
                                        </p:attrNameLst>
                                      </p:cBhvr>
                                      <p:to>
                                        <p:strVal val="hidden"/>
                                      </p:to>
                                    </p:set>
                                  </p:childTnLst>
                                </p:cTn>
                              </p:par>
                              <p:par>
                                <p:cTn id="70" presetID="10" presetClass="exit" presetSubtype="0" fill="hold" grpId="1" nodeType="withEffect">
                                  <p:stCondLst>
                                    <p:cond delay="0"/>
                                  </p:stCondLst>
                                  <p:childTnLst>
                                    <p:animEffect transition="out" filter="fade">
                                      <p:cBhvr>
                                        <p:cTn id="71" dur="500"/>
                                        <p:tgtEl>
                                          <p:spTgt spid="28"/>
                                        </p:tgtEl>
                                      </p:cBhvr>
                                    </p:animEffect>
                                    <p:set>
                                      <p:cBhvr>
                                        <p:cTn id="72" dur="1" fill="hold">
                                          <p:stCondLst>
                                            <p:cond delay="499"/>
                                          </p:stCondLst>
                                        </p:cTn>
                                        <p:tgtEl>
                                          <p:spTgt spid="28"/>
                                        </p:tgtEl>
                                        <p:attrNameLst>
                                          <p:attrName>style.visibility</p:attrName>
                                        </p:attrNameLst>
                                      </p:cBhvr>
                                      <p:to>
                                        <p:strVal val="hidden"/>
                                      </p:to>
                                    </p:set>
                                  </p:childTnLst>
                                </p:cTn>
                              </p:par>
                            </p:childTnLst>
                          </p:cTn>
                        </p:par>
                        <p:par>
                          <p:cTn id="73" fill="hold">
                            <p:stCondLst>
                              <p:cond delay="500"/>
                            </p:stCondLst>
                            <p:childTnLst>
                              <p:par>
                                <p:cTn id="74" presetID="10" presetClass="entr" presetSubtype="0" fill="hold" grpId="0" nodeType="after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500"/>
                                        <p:tgtEl>
                                          <p:spTgt spid="19"/>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fade">
                                      <p:cBhvr>
                                        <p:cTn id="86" dur="500"/>
                                        <p:tgtEl>
                                          <p:spTgt spid="27"/>
                                        </p:tgtEl>
                                      </p:cBhvr>
                                    </p:animEffect>
                                  </p:childTnLst>
                                </p:cTn>
                              </p:par>
                            </p:childTnLst>
                          </p:cTn>
                        </p:par>
                      </p:childTnLst>
                    </p:cTn>
                  </p:par>
                  <p:par>
                    <p:cTn id="87" fill="hold">
                      <p:stCondLst>
                        <p:cond delay="indefinite"/>
                      </p:stCondLst>
                      <p:childTnLst>
                        <p:par>
                          <p:cTn id="88" fill="hold">
                            <p:stCondLst>
                              <p:cond delay="0"/>
                            </p:stCondLst>
                            <p:childTnLst>
                              <p:par>
                                <p:cTn id="89" presetID="21" presetClass="entr" presetSubtype="1" fill="hold" grpId="2" nodeType="click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wheel(1)">
                                      <p:cBhvr>
                                        <p:cTn id="91" dur="1500"/>
                                        <p:tgtEl>
                                          <p:spTgt spid="29"/>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xit" presetSubtype="0" fill="hold" grpId="1" nodeType="clickEffect">
                                  <p:stCondLst>
                                    <p:cond delay="0"/>
                                  </p:stCondLst>
                                  <p:childTnLst>
                                    <p:animEffect transition="out" filter="fade">
                                      <p:cBhvr>
                                        <p:cTn id="95" dur="500"/>
                                        <p:tgtEl>
                                          <p:spTgt spid="26"/>
                                        </p:tgtEl>
                                      </p:cBhvr>
                                    </p:animEffect>
                                    <p:set>
                                      <p:cBhvr>
                                        <p:cTn id="96" dur="1" fill="hold">
                                          <p:stCondLst>
                                            <p:cond delay="499"/>
                                          </p:stCondLst>
                                        </p:cTn>
                                        <p:tgtEl>
                                          <p:spTgt spid="26"/>
                                        </p:tgtEl>
                                        <p:attrNameLst>
                                          <p:attrName>style.visibility</p:attrName>
                                        </p:attrNameLst>
                                      </p:cBhvr>
                                      <p:to>
                                        <p:strVal val="hidden"/>
                                      </p:to>
                                    </p:set>
                                  </p:childTnLst>
                                </p:cTn>
                              </p:par>
                              <p:par>
                                <p:cTn id="97" presetID="10" presetClass="exit" presetSubtype="0" fill="hold" grpId="1" nodeType="withEffect">
                                  <p:stCondLst>
                                    <p:cond delay="0"/>
                                  </p:stCondLst>
                                  <p:childTnLst>
                                    <p:animEffect transition="out" filter="fade">
                                      <p:cBhvr>
                                        <p:cTn id="98" dur="500"/>
                                        <p:tgtEl>
                                          <p:spTgt spid="27"/>
                                        </p:tgtEl>
                                      </p:cBhvr>
                                    </p:animEffect>
                                    <p:set>
                                      <p:cBhvr>
                                        <p:cTn id="99" dur="1" fill="hold">
                                          <p:stCondLst>
                                            <p:cond delay="499"/>
                                          </p:stCondLst>
                                        </p:cTn>
                                        <p:tgtEl>
                                          <p:spTgt spid="27"/>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500"/>
                                        <p:tgtEl>
                                          <p:spTgt spid="19"/>
                                        </p:tgtEl>
                                      </p:cBhvr>
                                    </p:animEffect>
                                    <p:set>
                                      <p:cBhvr>
                                        <p:cTn id="102" dur="1" fill="hold">
                                          <p:stCondLst>
                                            <p:cond delay="499"/>
                                          </p:stCondLst>
                                        </p:cTn>
                                        <p:tgtEl>
                                          <p:spTgt spid="19"/>
                                        </p:tgtEl>
                                        <p:attrNameLst>
                                          <p:attrName>style.visibility</p:attrName>
                                        </p:attrNameLst>
                                      </p:cBhvr>
                                      <p:to>
                                        <p:strVal val="hidden"/>
                                      </p:to>
                                    </p:set>
                                  </p:childTnLst>
                                </p:cTn>
                              </p:par>
                              <p:par>
                                <p:cTn id="103" presetID="10" presetClass="exit" presetSubtype="0" fill="hold" grpId="3" nodeType="withEffect">
                                  <p:stCondLst>
                                    <p:cond delay="0"/>
                                  </p:stCondLst>
                                  <p:childTnLst>
                                    <p:animEffect transition="out" filter="fade">
                                      <p:cBhvr>
                                        <p:cTn id="104" dur="500"/>
                                        <p:tgtEl>
                                          <p:spTgt spid="29"/>
                                        </p:tgtEl>
                                      </p:cBhvr>
                                    </p:animEffect>
                                    <p:set>
                                      <p:cBhvr>
                                        <p:cTn id="105" dur="1" fill="hold">
                                          <p:stCondLst>
                                            <p:cond delay="499"/>
                                          </p:stCondLst>
                                        </p:cTn>
                                        <p:tgtEl>
                                          <p:spTgt spid="29"/>
                                        </p:tgtEl>
                                        <p:attrNameLst>
                                          <p:attrName>style.visibility</p:attrName>
                                        </p:attrNameLst>
                                      </p:cBhvr>
                                      <p:to>
                                        <p:strVal val="hidden"/>
                                      </p:to>
                                    </p:set>
                                  </p:childTnLst>
                                </p:cTn>
                              </p:par>
                            </p:childTnLst>
                          </p:cTn>
                        </p:par>
                        <p:par>
                          <p:cTn id="106" fill="hold">
                            <p:stCondLst>
                              <p:cond delay="500"/>
                            </p:stCondLst>
                            <p:childTnLst>
                              <p:par>
                                <p:cTn id="107" presetID="10" presetClass="entr" presetSubtype="0" fill="hold" grpId="0" nodeType="afterEffect">
                                  <p:stCondLst>
                                    <p:cond delay="0"/>
                                  </p:stCondLst>
                                  <p:childTnLst>
                                    <p:set>
                                      <p:cBhvr>
                                        <p:cTn id="108" dur="1" fill="hold">
                                          <p:stCondLst>
                                            <p:cond delay="0"/>
                                          </p:stCondLst>
                                        </p:cTn>
                                        <p:tgtEl>
                                          <p:spTgt spid="20"/>
                                        </p:tgtEl>
                                        <p:attrNameLst>
                                          <p:attrName>style.visibility</p:attrName>
                                        </p:attrNameLst>
                                      </p:cBhvr>
                                      <p:to>
                                        <p:strVal val="visible"/>
                                      </p:to>
                                    </p:set>
                                    <p:animEffect transition="in" filter="fade">
                                      <p:cBhvr>
                                        <p:cTn id="109" dur="500"/>
                                        <p:tgtEl>
                                          <p:spTgt spid="20"/>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23"/>
                                        </p:tgtEl>
                                        <p:attrNameLst>
                                          <p:attrName>style.visibility</p:attrName>
                                        </p:attrNameLst>
                                      </p:cBhvr>
                                      <p:to>
                                        <p:strVal val="visible"/>
                                      </p:to>
                                    </p:set>
                                    <p:animEffect transition="in" filter="fade">
                                      <p:cBhvr>
                                        <p:cTn id="114" dur="500"/>
                                        <p:tgtEl>
                                          <p:spTgt spid="23"/>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4"/>
                                        </p:tgtEl>
                                        <p:attrNameLst>
                                          <p:attrName>style.visibility</p:attrName>
                                        </p:attrNameLst>
                                      </p:cBhvr>
                                      <p:to>
                                        <p:strVal val="visible"/>
                                      </p:to>
                                    </p:set>
                                    <p:animEffect transition="in" filter="fade">
                                      <p:cBhvr>
                                        <p:cTn id="119" dur="500"/>
                                        <p:tgtEl>
                                          <p:spTgt spid="24"/>
                                        </p:tgtEl>
                                      </p:cBhvr>
                                    </p:animEffect>
                                  </p:childTnLst>
                                </p:cTn>
                              </p:par>
                            </p:childTnLst>
                          </p:cTn>
                        </p:par>
                      </p:childTnLst>
                    </p:cTn>
                  </p:par>
                  <p:par>
                    <p:cTn id="120" fill="hold">
                      <p:stCondLst>
                        <p:cond delay="indefinite"/>
                      </p:stCondLst>
                      <p:childTnLst>
                        <p:par>
                          <p:cTn id="121" fill="hold">
                            <p:stCondLst>
                              <p:cond delay="0"/>
                            </p:stCondLst>
                            <p:childTnLst>
                              <p:par>
                                <p:cTn id="122" presetID="21" presetClass="entr" presetSubtype="1" fill="hold" grpId="2" nodeType="clickEffect">
                                  <p:stCondLst>
                                    <p:cond delay="0"/>
                                  </p:stCondLst>
                                  <p:childTnLst>
                                    <p:set>
                                      <p:cBhvr>
                                        <p:cTn id="123" dur="1" fill="hold">
                                          <p:stCondLst>
                                            <p:cond delay="0"/>
                                          </p:stCondLst>
                                        </p:cTn>
                                        <p:tgtEl>
                                          <p:spTgt spid="28"/>
                                        </p:tgtEl>
                                        <p:attrNameLst>
                                          <p:attrName>style.visibility</p:attrName>
                                        </p:attrNameLst>
                                      </p:cBhvr>
                                      <p:to>
                                        <p:strVal val="visible"/>
                                      </p:to>
                                    </p:set>
                                    <p:animEffect transition="in" filter="wheel(1)">
                                      <p:cBhvr>
                                        <p:cTn id="124" dur="1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P spid="17" grpId="0"/>
      <p:bldP spid="17" grpId="1"/>
      <p:bldP spid="18" grpId="0"/>
      <p:bldP spid="18" grpId="1"/>
      <p:bldP spid="19" grpId="0"/>
      <p:bldP spid="19" grpId="1"/>
      <p:bldP spid="20" grpId="0"/>
      <p:bldP spid="21" grpId="0"/>
      <p:bldP spid="21" grpId="1"/>
      <p:bldP spid="22" grpId="0"/>
      <p:bldP spid="22" grpId="1"/>
      <p:bldP spid="23" grpId="0"/>
      <p:bldP spid="24" grpId="0"/>
      <p:bldP spid="26" grpId="0"/>
      <p:bldP spid="26" grpId="1"/>
      <p:bldP spid="27" grpId="0"/>
      <p:bldP spid="27" grpId="1"/>
      <p:bldP spid="28" grpId="0" animBg="1"/>
      <p:bldP spid="28" grpId="1" animBg="1"/>
      <p:bldP spid="28" grpId="2" animBg="1"/>
      <p:bldP spid="29" grpId="0" animBg="1"/>
      <p:bldP spid="29" grpId="1" animBg="1"/>
      <p:bldP spid="29" grpId="2" animBg="1"/>
      <p:bldP spid="29" grpId="3"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8A33DC76-0877-4F22-8F8A-4CAF10E38E45}"/>
              </a:ext>
            </a:extLst>
          </p:cNvPr>
          <p:cNvGrpSpPr/>
          <p:nvPr/>
        </p:nvGrpSpPr>
        <p:grpSpPr>
          <a:xfrm>
            <a:off x="3128434" y="3854200"/>
            <a:ext cx="5948005" cy="1544094"/>
            <a:chOff x="1577538" y="3854200"/>
            <a:chExt cx="5948005" cy="1544094"/>
          </a:xfrm>
        </p:grpSpPr>
        <p:sp>
          <p:nvSpPr>
            <p:cNvPr id="37" name="TextBox 36">
              <a:extLst>
                <a:ext uri="{FF2B5EF4-FFF2-40B4-BE49-F238E27FC236}">
                  <a16:creationId xmlns:a16="http://schemas.microsoft.com/office/drawing/2014/main" id="{56018DA8-8D97-45FE-A921-6812AB2D75CB}"/>
                </a:ext>
              </a:extLst>
            </p:cNvPr>
            <p:cNvSpPr txBox="1"/>
            <p:nvPr/>
          </p:nvSpPr>
          <p:spPr bwMode="auto">
            <a:xfrm>
              <a:off x="1858031" y="3854200"/>
              <a:ext cx="1407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previous</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multiple of</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100,000</a:t>
              </a:r>
            </a:p>
          </p:txBody>
        </p:sp>
        <p:sp>
          <p:nvSpPr>
            <p:cNvPr id="38" name="TextBox 37">
              <a:extLst>
                <a:ext uri="{FF2B5EF4-FFF2-40B4-BE49-F238E27FC236}">
                  <a16:creationId xmlns:a16="http://schemas.microsoft.com/office/drawing/2014/main" id="{6B0BD767-9932-48C5-BFA6-203970B2429A}"/>
                </a:ext>
              </a:extLst>
            </p:cNvPr>
            <p:cNvSpPr txBox="1"/>
            <p:nvPr/>
          </p:nvSpPr>
          <p:spPr bwMode="auto">
            <a:xfrm>
              <a:off x="5837099" y="3854200"/>
              <a:ext cx="14079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next</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multiple of</a:t>
              </a:r>
              <a:b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b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100,000</a:t>
              </a:r>
            </a:p>
          </p:txBody>
        </p:sp>
        <p:sp>
          <p:nvSpPr>
            <p:cNvPr id="39" name="Rectangle: Rounded Corners 38">
              <a:extLst>
                <a:ext uri="{FF2B5EF4-FFF2-40B4-BE49-F238E27FC236}">
                  <a16:creationId xmlns:a16="http://schemas.microsoft.com/office/drawing/2014/main" id="{9F710561-3DEC-4BD6-A662-D8C50771952D}"/>
                </a:ext>
              </a:extLst>
            </p:cNvPr>
            <p:cNvSpPr/>
            <p:nvPr/>
          </p:nvSpPr>
          <p:spPr bwMode="auto">
            <a:xfrm>
              <a:off x="1577538" y="4852194"/>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0" name="Rectangle: Rounded Corners 39">
              <a:extLst>
                <a:ext uri="{FF2B5EF4-FFF2-40B4-BE49-F238E27FC236}">
                  <a16:creationId xmlns:a16="http://schemas.microsoft.com/office/drawing/2014/main" id="{96570C71-C670-472F-B3A1-BC5E664719EC}"/>
                </a:ext>
              </a:extLst>
            </p:cNvPr>
            <p:cNvSpPr/>
            <p:nvPr/>
          </p:nvSpPr>
          <p:spPr bwMode="auto">
            <a:xfrm>
              <a:off x="5556606" y="4852194"/>
              <a:ext cx="1968937" cy="546100"/>
            </a:xfrm>
            <a:prstGeom prst="roundRect">
              <a:avLst>
                <a:gd name="adj" fmla="val 18411"/>
              </a:avLst>
            </a:prstGeom>
            <a:noFill/>
            <a:ln w="19050" cap="flat" cmpd="sng" algn="ctr">
              <a:solidFill>
                <a:srgbClr val="046995"/>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TextBox 40">
              <a:extLst>
                <a:ext uri="{FF2B5EF4-FFF2-40B4-BE49-F238E27FC236}">
                  <a16:creationId xmlns:a16="http://schemas.microsoft.com/office/drawing/2014/main" id="{6EE6DE09-AA04-4A4C-B814-8A7CEB33752A}"/>
                </a:ext>
              </a:extLst>
            </p:cNvPr>
            <p:cNvSpPr txBox="1"/>
            <p:nvPr/>
          </p:nvSpPr>
          <p:spPr bwMode="auto">
            <a:xfrm>
              <a:off x="3553428" y="4882507"/>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sp>
          <p:nvSpPr>
            <p:cNvPr id="42" name="TextBox 41">
              <a:extLst>
                <a:ext uri="{FF2B5EF4-FFF2-40B4-BE49-F238E27FC236}">
                  <a16:creationId xmlns:a16="http://schemas.microsoft.com/office/drawing/2014/main" id="{D5FB87A8-7F01-4E8A-A772-AE910EEFAFE9}"/>
                </a:ext>
              </a:extLst>
            </p:cNvPr>
            <p:cNvSpPr txBox="1"/>
            <p:nvPr/>
          </p:nvSpPr>
          <p:spPr bwMode="auto">
            <a:xfrm>
              <a:off x="5148643" y="4882507"/>
              <a:ext cx="3946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&lt;</a:t>
              </a:r>
            </a:p>
          </p:txBody>
        </p:sp>
      </p:grpSp>
      <p:sp>
        <p:nvSpPr>
          <p:cNvPr id="3" name="Title 2">
            <a:extLst>
              <a:ext uri="{FF2B5EF4-FFF2-40B4-BE49-F238E27FC236}">
                <a16:creationId xmlns:a16="http://schemas.microsoft.com/office/drawing/2014/main" id="{FC611DDC-044F-4E7E-9C06-C37C0C10C1A6}"/>
              </a:ext>
            </a:extLst>
          </p:cNvPr>
          <p:cNvSpPr>
            <a:spLocks noGrp="1"/>
          </p:cNvSpPr>
          <p:nvPr>
            <p:ph type="title"/>
          </p:nvPr>
        </p:nvSpPr>
        <p:spPr/>
        <p:txBody>
          <a:bodyPr/>
          <a:lstStyle/>
          <a:p>
            <a:r>
              <a:rPr lang="en-US" altLang="en-US" dirty="0"/>
              <a:t>6NPV-3 Numbers up to 10,000,000 in the linear number system</a:t>
            </a:r>
            <a:br>
              <a:rPr lang="en-GB" kern="0" dirty="0"/>
            </a:br>
            <a:endParaRPr lang="en-GB" dirty="0"/>
          </a:p>
        </p:txBody>
      </p:sp>
      <p:pic>
        <p:nvPicPr>
          <p:cNvPr id="7" name="Picture 6">
            <a:extLst>
              <a:ext uri="{FF2B5EF4-FFF2-40B4-BE49-F238E27FC236}">
                <a16:creationId xmlns:a16="http://schemas.microsoft.com/office/drawing/2014/main" id="{D589FA17-D7D5-42AF-8958-1C198E0F01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5453" y="1877555"/>
            <a:ext cx="8461097" cy="826324"/>
          </a:xfrm>
          <a:prstGeom prst="rect">
            <a:avLst/>
          </a:prstGeom>
        </p:spPr>
      </p:pic>
      <p:sp>
        <p:nvSpPr>
          <p:cNvPr id="8" name="TextBox 7">
            <a:extLst>
              <a:ext uri="{FF2B5EF4-FFF2-40B4-BE49-F238E27FC236}">
                <a16:creationId xmlns:a16="http://schemas.microsoft.com/office/drawing/2014/main" id="{69E560A3-59D2-4D17-9111-A88C9D7A44DE}"/>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3,000,000</a:t>
            </a:r>
          </a:p>
        </p:txBody>
      </p:sp>
      <p:sp>
        <p:nvSpPr>
          <p:cNvPr id="9" name="TextBox 8">
            <a:extLst>
              <a:ext uri="{FF2B5EF4-FFF2-40B4-BE49-F238E27FC236}">
                <a16:creationId xmlns:a16="http://schemas.microsoft.com/office/drawing/2014/main" id="{4163FCC1-6F61-4BBF-9236-A4780FC76012}"/>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3,100,000</a:t>
            </a:r>
          </a:p>
        </p:txBody>
      </p:sp>
      <p:sp>
        <p:nvSpPr>
          <p:cNvPr id="17" name="TextBox 16">
            <a:extLst>
              <a:ext uri="{FF2B5EF4-FFF2-40B4-BE49-F238E27FC236}">
                <a16:creationId xmlns:a16="http://schemas.microsoft.com/office/drawing/2014/main" id="{18E936C6-AC92-44EA-9E88-4255CE0683C2}"/>
              </a:ext>
            </a:extLst>
          </p:cNvPr>
          <p:cNvSpPr txBox="1"/>
          <p:nvPr/>
        </p:nvSpPr>
        <p:spPr bwMode="auto">
          <a:xfrm>
            <a:off x="5359284" y="4882508"/>
            <a:ext cx="14863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3,0</a:t>
            </a:r>
            <a:r>
              <a:rPr kumimoji="0" lang="en-GB" sz="2400" b="0" i="0" u="none" strike="noStrike" kern="1200" cap="none" spc="0" normalizeH="0" baseline="0" noProof="0" dirty="0">
                <a:ln>
                  <a:noFill/>
                </a:ln>
                <a:solidFill>
                  <a:srgbClr val="FFFFFF"/>
                </a:solidFill>
                <a:effectLst/>
                <a:uLnTx/>
                <a:uFillTx/>
                <a:latin typeface="Myriad Pro Semibold" charset="0"/>
                <a:ea typeface="Myriad Pro Semibold" charset="0"/>
                <a:cs typeface="Myriad Pro Semibold" charset="0"/>
              </a:rPr>
              <a:t>1</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5,465</a:t>
            </a:r>
          </a:p>
        </p:txBody>
      </p:sp>
      <p:sp>
        <p:nvSpPr>
          <p:cNvPr id="18" name="TextBox 17">
            <a:extLst>
              <a:ext uri="{FF2B5EF4-FFF2-40B4-BE49-F238E27FC236}">
                <a16:creationId xmlns:a16="http://schemas.microsoft.com/office/drawing/2014/main" id="{746563EF-5DF4-4029-B1E8-2CE17C8A55F6}"/>
              </a:ext>
            </a:extLst>
          </p:cNvPr>
          <p:cNvSpPr txBox="1"/>
          <p:nvPr/>
        </p:nvSpPr>
        <p:spPr bwMode="auto">
          <a:xfrm>
            <a:off x="5359284" y="4882508"/>
            <a:ext cx="14863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3,3</a:t>
            </a:r>
            <a:r>
              <a:rPr kumimoji="0" lang="en-GB" sz="2400" b="0" i="0" u="none" strike="noStrike" kern="1200" cap="none" spc="0" normalizeH="0" baseline="0" noProof="0" dirty="0">
                <a:ln>
                  <a:noFill/>
                </a:ln>
                <a:solidFill>
                  <a:srgbClr val="FFFFFF"/>
                </a:solidFill>
                <a:effectLst/>
                <a:uLnTx/>
                <a:uFillTx/>
                <a:latin typeface="Myriad Pro Semibold" charset="0"/>
                <a:ea typeface="Myriad Pro Semibold" charset="0"/>
                <a:cs typeface="Myriad Pro Semibold" charset="0"/>
              </a:rPr>
              <a:t>7</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9,163</a:t>
            </a:r>
          </a:p>
        </p:txBody>
      </p:sp>
      <p:sp>
        <p:nvSpPr>
          <p:cNvPr id="19" name="TextBox 18">
            <a:extLst>
              <a:ext uri="{FF2B5EF4-FFF2-40B4-BE49-F238E27FC236}">
                <a16:creationId xmlns:a16="http://schemas.microsoft.com/office/drawing/2014/main" id="{A8D859F1-21B6-4CA5-BA56-F36E82F1B868}"/>
              </a:ext>
            </a:extLst>
          </p:cNvPr>
          <p:cNvSpPr txBox="1"/>
          <p:nvPr/>
        </p:nvSpPr>
        <p:spPr bwMode="auto">
          <a:xfrm>
            <a:off x="5359284" y="4882508"/>
            <a:ext cx="14863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3,4</a:t>
            </a:r>
            <a:r>
              <a:rPr kumimoji="0" lang="en-GB" sz="2400" b="0" i="0" u="none" strike="noStrike" kern="1200" cap="none" spc="0" normalizeH="0" baseline="0" noProof="0" dirty="0">
                <a:ln>
                  <a:noFill/>
                </a:ln>
                <a:solidFill>
                  <a:srgbClr val="FFFFFF"/>
                </a:solidFill>
                <a:effectLst/>
                <a:uLnTx/>
                <a:uFillTx/>
                <a:latin typeface="Myriad Pro Semibold" charset="0"/>
                <a:ea typeface="Myriad Pro Semibold" charset="0"/>
                <a:cs typeface="Myriad Pro Semibold" charset="0"/>
              </a:rPr>
              <a:t>2</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1,188</a:t>
            </a:r>
          </a:p>
        </p:txBody>
      </p:sp>
      <p:sp>
        <p:nvSpPr>
          <p:cNvPr id="20" name="TextBox 19">
            <a:extLst>
              <a:ext uri="{FF2B5EF4-FFF2-40B4-BE49-F238E27FC236}">
                <a16:creationId xmlns:a16="http://schemas.microsoft.com/office/drawing/2014/main" id="{81636434-A9FE-46A9-8214-01DE378B5738}"/>
              </a:ext>
            </a:extLst>
          </p:cNvPr>
          <p:cNvSpPr txBox="1"/>
          <p:nvPr/>
        </p:nvSpPr>
        <p:spPr bwMode="auto">
          <a:xfrm>
            <a:off x="5359284" y="4882508"/>
            <a:ext cx="14863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3,7</a:t>
            </a:r>
            <a:r>
              <a:rPr kumimoji="0" lang="en-GB" sz="2400" b="0" i="0" u="none" strike="noStrike" kern="1200" cap="none" spc="0" normalizeH="0" baseline="0" noProof="0" dirty="0">
                <a:ln>
                  <a:noFill/>
                </a:ln>
                <a:solidFill>
                  <a:srgbClr val="FFFFFF"/>
                </a:solidFill>
                <a:effectLst/>
                <a:uLnTx/>
                <a:uFillTx/>
                <a:latin typeface="Myriad Pro Semibold" charset="0"/>
                <a:ea typeface="Myriad Pro Semibold" charset="0"/>
                <a:cs typeface="Myriad Pro Semibold" charset="0"/>
              </a:rPr>
              <a:t>6</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2,001</a:t>
            </a:r>
          </a:p>
        </p:txBody>
      </p:sp>
      <p:sp>
        <p:nvSpPr>
          <p:cNvPr id="21" name="TextBox 20">
            <a:extLst>
              <a:ext uri="{FF2B5EF4-FFF2-40B4-BE49-F238E27FC236}">
                <a16:creationId xmlns:a16="http://schemas.microsoft.com/office/drawing/2014/main" id="{E346A7A0-C4A7-4606-A3A9-04B9E05C39B1}"/>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3,300,000</a:t>
            </a:r>
          </a:p>
        </p:txBody>
      </p:sp>
      <p:sp>
        <p:nvSpPr>
          <p:cNvPr id="22" name="TextBox 21">
            <a:extLst>
              <a:ext uri="{FF2B5EF4-FFF2-40B4-BE49-F238E27FC236}">
                <a16:creationId xmlns:a16="http://schemas.microsoft.com/office/drawing/2014/main" id="{9D9854FA-7A60-4CFA-9480-96859FB21EA8}"/>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3,400,000</a:t>
            </a:r>
          </a:p>
        </p:txBody>
      </p:sp>
      <p:sp>
        <p:nvSpPr>
          <p:cNvPr id="23" name="TextBox 22">
            <a:extLst>
              <a:ext uri="{FF2B5EF4-FFF2-40B4-BE49-F238E27FC236}">
                <a16:creationId xmlns:a16="http://schemas.microsoft.com/office/drawing/2014/main" id="{2BEF2C97-2A9D-4B7E-A5DE-2EB0944C0247}"/>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3,700,000</a:t>
            </a:r>
          </a:p>
        </p:txBody>
      </p:sp>
      <p:sp>
        <p:nvSpPr>
          <p:cNvPr id="24" name="TextBox 23">
            <a:extLst>
              <a:ext uri="{FF2B5EF4-FFF2-40B4-BE49-F238E27FC236}">
                <a16:creationId xmlns:a16="http://schemas.microsoft.com/office/drawing/2014/main" id="{97E85842-C70C-4120-8FB4-4FE55A7DB5C8}"/>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3,800,000</a:t>
            </a:r>
          </a:p>
        </p:txBody>
      </p:sp>
      <p:sp>
        <p:nvSpPr>
          <p:cNvPr id="25" name="TextBox 24">
            <a:extLst>
              <a:ext uri="{FF2B5EF4-FFF2-40B4-BE49-F238E27FC236}">
                <a16:creationId xmlns:a16="http://schemas.microsoft.com/office/drawing/2014/main" id="{C3A6F260-ED65-493E-BADF-4F77968AD3F7}"/>
              </a:ext>
            </a:extLst>
          </p:cNvPr>
          <p:cNvSpPr txBox="1"/>
          <p:nvPr/>
        </p:nvSpPr>
        <p:spPr bwMode="auto">
          <a:xfrm>
            <a:off x="309033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3,400,000</a:t>
            </a:r>
          </a:p>
        </p:txBody>
      </p:sp>
      <p:sp>
        <p:nvSpPr>
          <p:cNvPr id="26" name="TextBox 25">
            <a:extLst>
              <a:ext uri="{FF2B5EF4-FFF2-40B4-BE49-F238E27FC236}">
                <a16:creationId xmlns:a16="http://schemas.microsoft.com/office/drawing/2014/main" id="{6FDAE15A-95C8-4272-A4EF-FFCA06DB4C67}"/>
              </a:ext>
            </a:extLst>
          </p:cNvPr>
          <p:cNvSpPr txBox="1"/>
          <p:nvPr/>
        </p:nvSpPr>
        <p:spPr bwMode="auto">
          <a:xfrm>
            <a:off x="7062844" y="4845537"/>
            <a:ext cx="20345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3000" b="0" i="0" u="none" strike="noStrike" kern="1200" cap="none" spc="0" normalizeH="0" baseline="0" noProof="0" dirty="0">
                <a:ln>
                  <a:noFill/>
                </a:ln>
                <a:solidFill>
                  <a:srgbClr val="979797"/>
                </a:solidFill>
                <a:effectLst/>
                <a:uLnTx/>
                <a:uFillTx/>
                <a:latin typeface="Comic Sans MS" panose="030F0702030302020204" pitchFamily="66" charset="0"/>
                <a:ea typeface="Myriad Pro Semibold" charset="0"/>
                <a:cs typeface="Myriad Pro Semibold" charset="0"/>
              </a:rPr>
              <a:t>3,500,000</a:t>
            </a:r>
          </a:p>
        </p:txBody>
      </p:sp>
      <p:sp>
        <p:nvSpPr>
          <p:cNvPr id="27" name="Oval 26">
            <a:extLst>
              <a:ext uri="{FF2B5EF4-FFF2-40B4-BE49-F238E27FC236}">
                <a16:creationId xmlns:a16="http://schemas.microsoft.com/office/drawing/2014/main" id="{04033711-001F-4D29-B71A-C16AD9F13D91}"/>
              </a:ext>
            </a:extLst>
          </p:cNvPr>
          <p:cNvSpPr/>
          <p:nvPr/>
        </p:nvSpPr>
        <p:spPr bwMode="auto">
          <a:xfrm>
            <a:off x="7040246" y="4829020"/>
            <a:ext cx="2092986" cy="597056"/>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8" name="Oval 27">
            <a:extLst>
              <a:ext uri="{FF2B5EF4-FFF2-40B4-BE49-F238E27FC236}">
                <a16:creationId xmlns:a16="http://schemas.microsoft.com/office/drawing/2014/main" id="{AEF7ED17-ADC1-46C8-AAE2-E8EE56145FD7}"/>
              </a:ext>
            </a:extLst>
          </p:cNvPr>
          <p:cNvSpPr/>
          <p:nvPr/>
        </p:nvSpPr>
        <p:spPr bwMode="auto">
          <a:xfrm>
            <a:off x="3074279" y="4829020"/>
            <a:ext cx="2092986" cy="597056"/>
          </a:xfrm>
          <a:prstGeom prst="ellipse">
            <a:avLst/>
          </a:prstGeom>
          <a:noFill/>
          <a:ln w="19050" cap="flat" cmpd="sng" algn="ctr">
            <a:solidFill>
              <a:srgbClr val="E7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TextBox 42">
            <a:extLst>
              <a:ext uri="{FF2B5EF4-FFF2-40B4-BE49-F238E27FC236}">
                <a16:creationId xmlns:a16="http://schemas.microsoft.com/office/drawing/2014/main" id="{711C5106-BD74-4C52-A285-189618DBC9B1}"/>
              </a:ext>
            </a:extLst>
          </p:cNvPr>
          <p:cNvSpPr txBox="1"/>
          <p:nvPr/>
        </p:nvSpPr>
        <p:spPr bwMode="auto">
          <a:xfrm>
            <a:off x="5762742" y="488250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a:t>
            </a:r>
          </a:p>
        </p:txBody>
      </p:sp>
      <p:sp>
        <p:nvSpPr>
          <p:cNvPr id="44" name="TextBox 43">
            <a:extLst>
              <a:ext uri="{FF2B5EF4-FFF2-40B4-BE49-F238E27FC236}">
                <a16:creationId xmlns:a16="http://schemas.microsoft.com/office/drawing/2014/main" id="{1434AAF7-996C-49C7-83E8-7DD5174B94C4}"/>
              </a:ext>
            </a:extLst>
          </p:cNvPr>
          <p:cNvSpPr txBox="1"/>
          <p:nvPr/>
        </p:nvSpPr>
        <p:spPr bwMode="auto">
          <a:xfrm>
            <a:off x="5762742" y="488250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a:t>
            </a:r>
          </a:p>
        </p:txBody>
      </p:sp>
      <p:sp>
        <p:nvSpPr>
          <p:cNvPr id="45" name="TextBox 44">
            <a:extLst>
              <a:ext uri="{FF2B5EF4-FFF2-40B4-BE49-F238E27FC236}">
                <a16:creationId xmlns:a16="http://schemas.microsoft.com/office/drawing/2014/main" id="{36E53A11-3E25-48AC-9B49-3ECF26A9F4CB}"/>
              </a:ext>
            </a:extLst>
          </p:cNvPr>
          <p:cNvSpPr txBox="1"/>
          <p:nvPr/>
        </p:nvSpPr>
        <p:spPr bwMode="auto">
          <a:xfrm>
            <a:off x="5760958" y="488250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a:t>
            </a:r>
          </a:p>
        </p:txBody>
      </p:sp>
      <p:sp>
        <p:nvSpPr>
          <p:cNvPr id="46" name="TextBox 45">
            <a:extLst>
              <a:ext uri="{FF2B5EF4-FFF2-40B4-BE49-F238E27FC236}">
                <a16:creationId xmlns:a16="http://schemas.microsoft.com/office/drawing/2014/main" id="{76A1DE41-95DF-4F41-AAEF-01F554DDF416}"/>
              </a:ext>
            </a:extLst>
          </p:cNvPr>
          <p:cNvSpPr txBox="1"/>
          <p:nvPr/>
        </p:nvSpPr>
        <p:spPr bwMode="auto">
          <a:xfrm>
            <a:off x="5761769" y="4882508"/>
            <a:ext cx="3513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6</a:t>
            </a:r>
          </a:p>
        </p:txBody>
      </p:sp>
      <p:cxnSp>
        <p:nvCxnSpPr>
          <p:cNvPr id="47" name="Straight Connector 46">
            <a:extLst>
              <a:ext uri="{FF2B5EF4-FFF2-40B4-BE49-F238E27FC236}">
                <a16:creationId xmlns:a16="http://schemas.microsoft.com/office/drawing/2014/main" id="{27D89292-9F86-4832-91BF-46EAC5315BAE}"/>
              </a:ext>
            </a:extLst>
          </p:cNvPr>
          <p:cNvCxnSpPr>
            <a:cxnSpLocks/>
          </p:cNvCxnSpPr>
          <p:nvPr/>
        </p:nvCxnSpPr>
        <p:spPr bwMode="auto">
          <a:xfrm>
            <a:off x="5859470" y="5278083"/>
            <a:ext cx="155979" cy="0"/>
          </a:xfrm>
          <a:prstGeom prst="line">
            <a:avLst/>
          </a:prstGeom>
          <a:noFill/>
          <a:ln w="1270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692921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mph" presetSubtype="2" fill="hold" grpId="0" nodeType="clickEffect">
                                  <p:stCondLst>
                                    <p:cond delay="0"/>
                                  </p:stCondLst>
                                  <p:childTnLst>
                                    <p:animClr clrSpc="rgb" dir="cw">
                                      <p:cBhvr override="childStyle">
                                        <p:cTn id="27" dur="1500" fill="hold"/>
                                        <p:tgtEl>
                                          <p:spTgt spid="43"/>
                                        </p:tgtEl>
                                        <p:attrNameLst>
                                          <p:attrName>style.color</p:attrName>
                                        </p:attrNameLst>
                                      </p:cBhvr>
                                      <p:to>
                                        <a:srgbClr val="E72420"/>
                                      </p:to>
                                    </p:animClr>
                                  </p:childTnLst>
                                </p:cTn>
                              </p:par>
                              <p:par>
                                <p:cTn id="28" presetID="10" presetClass="entr" presetSubtype="0" fill="hold" nodeType="with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1000"/>
                                        <p:tgtEl>
                                          <p:spTgt spid="47"/>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heel(1)">
                                      <p:cBhvr>
                                        <p:cTn id="35" dur="1500"/>
                                        <p:tgtEl>
                                          <p:spTgt spid="2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grpId="1" nodeType="clickEffect">
                                  <p:stCondLst>
                                    <p:cond delay="0"/>
                                  </p:stCondLst>
                                  <p:childTnLst>
                                    <p:animEffect transition="out" filter="fade">
                                      <p:cBhvr>
                                        <p:cTn id="39" dur="500"/>
                                        <p:tgtEl>
                                          <p:spTgt spid="8"/>
                                        </p:tgtEl>
                                      </p:cBhvr>
                                    </p:animEffect>
                                    <p:set>
                                      <p:cBhvr>
                                        <p:cTn id="40" dur="1" fill="hold">
                                          <p:stCondLst>
                                            <p:cond delay="499"/>
                                          </p:stCondLst>
                                        </p:cTn>
                                        <p:tgtEl>
                                          <p:spTgt spid="8"/>
                                        </p:tgtEl>
                                        <p:attrNameLst>
                                          <p:attrName>style.visibility</p:attrName>
                                        </p:attrNameLst>
                                      </p:cBhvr>
                                      <p:to>
                                        <p:strVal val="hidden"/>
                                      </p:to>
                                    </p:set>
                                  </p:childTnLst>
                                </p:cTn>
                              </p:par>
                              <p:par>
                                <p:cTn id="41" presetID="10" presetClass="exit" presetSubtype="0" fill="hold" grpId="1" nodeType="withEffect">
                                  <p:stCondLst>
                                    <p:cond delay="0"/>
                                  </p:stCondLst>
                                  <p:childTnLst>
                                    <p:animEffect transition="out" filter="fade">
                                      <p:cBhvr>
                                        <p:cTn id="42" dur="500"/>
                                        <p:tgtEl>
                                          <p:spTgt spid="9"/>
                                        </p:tgtEl>
                                      </p:cBhvr>
                                    </p:animEffect>
                                    <p:set>
                                      <p:cBhvr>
                                        <p:cTn id="43" dur="1" fill="hold">
                                          <p:stCondLst>
                                            <p:cond delay="499"/>
                                          </p:stCondLst>
                                        </p:cTn>
                                        <p:tgtEl>
                                          <p:spTgt spid="9"/>
                                        </p:tgtEl>
                                        <p:attrNameLst>
                                          <p:attrName>style.visibility</p:attrName>
                                        </p:attrNameLst>
                                      </p:cBhvr>
                                      <p:to>
                                        <p:strVal val="hidden"/>
                                      </p:to>
                                    </p:set>
                                  </p:childTnLst>
                                </p:cTn>
                              </p:par>
                              <p:par>
                                <p:cTn id="44" presetID="10" presetClass="exit" presetSubtype="0" fill="hold" grpId="1" nodeType="withEffect">
                                  <p:stCondLst>
                                    <p:cond delay="0"/>
                                  </p:stCondLst>
                                  <p:childTnLst>
                                    <p:animEffect transition="out" filter="fade">
                                      <p:cBhvr>
                                        <p:cTn id="45" dur="500"/>
                                        <p:tgtEl>
                                          <p:spTgt spid="17"/>
                                        </p:tgtEl>
                                      </p:cBhvr>
                                    </p:animEffect>
                                    <p:set>
                                      <p:cBhvr>
                                        <p:cTn id="46" dur="1" fill="hold">
                                          <p:stCondLst>
                                            <p:cond delay="499"/>
                                          </p:stCondLst>
                                        </p:cTn>
                                        <p:tgtEl>
                                          <p:spTgt spid="17"/>
                                        </p:tgtEl>
                                        <p:attrNameLst>
                                          <p:attrName>style.visibility</p:attrName>
                                        </p:attrNameLst>
                                      </p:cBhvr>
                                      <p:to>
                                        <p:strVal val="hidden"/>
                                      </p:to>
                                    </p:set>
                                  </p:childTnLst>
                                </p:cTn>
                              </p:par>
                              <p:par>
                                <p:cTn id="47" presetID="10" presetClass="exit" presetSubtype="0" fill="hold" grpId="2" nodeType="withEffect">
                                  <p:stCondLst>
                                    <p:cond delay="0"/>
                                  </p:stCondLst>
                                  <p:childTnLst>
                                    <p:animEffect transition="out" filter="fade">
                                      <p:cBhvr>
                                        <p:cTn id="48" dur="500"/>
                                        <p:tgtEl>
                                          <p:spTgt spid="43"/>
                                        </p:tgtEl>
                                      </p:cBhvr>
                                    </p:animEffect>
                                    <p:set>
                                      <p:cBhvr>
                                        <p:cTn id="49" dur="1" fill="hold">
                                          <p:stCondLst>
                                            <p:cond delay="499"/>
                                          </p:stCondLst>
                                        </p:cTn>
                                        <p:tgtEl>
                                          <p:spTgt spid="43"/>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28"/>
                                        </p:tgtEl>
                                      </p:cBhvr>
                                    </p:animEffect>
                                    <p:set>
                                      <p:cBhvr>
                                        <p:cTn id="52" dur="1" fill="hold">
                                          <p:stCondLst>
                                            <p:cond delay="499"/>
                                          </p:stCondLst>
                                        </p:cTn>
                                        <p:tgtEl>
                                          <p:spTgt spid="28"/>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47"/>
                                        </p:tgtEl>
                                      </p:cBhvr>
                                    </p:animEffect>
                                    <p:set>
                                      <p:cBhvr>
                                        <p:cTn id="55" dur="1" fill="hold">
                                          <p:stCondLst>
                                            <p:cond delay="499"/>
                                          </p:stCondLst>
                                        </p:cTn>
                                        <p:tgtEl>
                                          <p:spTgt spid="47"/>
                                        </p:tgtEl>
                                        <p:attrNameLst>
                                          <p:attrName>style.visibility</p:attrName>
                                        </p:attrNameLst>
                                      </p:cBhvr>
                                      <p:to>
                                        <p:strVal val="hidden"/>
                                      </p:to>
                                    </p:set>
                                  </p:childTnLst>
                                </p:cTn>
                              </p:par>
                            </p:childTnLst>
                          </p:cTn>
                        </p:par>
                        <p:par>
                          <p:cTn id="56" fill="hold">
                            <p:stCondLst>
                              <p:cond delay="500"/>
                            </p:stCondLst>
                            <p:childTnLst>
                              <p:par>
                                <p:cTn id="57" presetID="10" presetClass="entr" presetSubtype="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par>
                                <p:cTn id="60" presetID="10" presetClass="entr" presetSubtype="0" fill="hold" grpId="1"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500"/>
                                        <p:tgtEl>
                                          <p:spTgt spid="4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mph" presetSubtype="2" fill="hold" grpId="0" nodeType="clickEffect">
                                  <p:stCondLst>
                                    <p:cond delay="0"/>
                                  </p:stCondLst>
                                  <p:childTnLst>
                                    <p:animClr clrSpc="rgb" dir="cw">
                                      <p:cBhvr override="childStyle">
                                        <p:cTn id="76" dur="1500" fill="hold"/>
                                        <p:tgtEl>
                                          <p:spTgt spid="44"/>
                                        </p:tgtEl>
                                        <p:attrNameLst>
                                          <p:attrName>style.color</p:attrName>
                                        </p:attrNameLst>
                                      </p:cBhvr>
                                      <p:to>
                                        <a:srgbClr val="E72420"/>
                                      </p:to>
                                    </p:animClr>
                                  </p:childTnLst>
                                </p:cTn>
                              </p:par>
                              <p:par>
                                <p:cTn id="77" presetID="10" presetClass="entr" presetSubtype="0" fill="hold" nodeType="withEffect">
                                  <p:stCondLst>
                                    <p:cond delay="0"/>
                                  </p:stCondLst>
                                  <p:childTnLst>
                                    <p:set>
                                      <p:cBhvr>
                                        <p:cTn id="78" dur="1" fill="hold">
                                          <p:stCondLst>
                                            <p:cond delay="0"/>
                                          </p:stCondLst>
                                        </p:cTn>
                                        <p:tgtEl>
                                          <p:spTgt spid="47"/>
                                        </p:tgtEl>
                                        <p:attrNameLst>
                                          <p:attrName>style.visibility</p:attrName>
                                        </p:attrNameLst>
                                      </p:cBhvr>
                                      <p:to>
                                        <p:strVal val="visible"/>
                                      </p:to>
                                    </p:set>
                                    <p:animEffect transition="in" filter="fade">
                                      <p:cBhvr>
                                        <p:cTn id="79" dur="500"/>
                                        <p:tgtEl>
                                          <p:spTgt spid="47"/>
                                        </p:tgtEl>
                                      </p:cBhvr>
                                    </p:animEffect>
                                  </p:childTnLst>
                                </p:cTn>
                              </p:par>
                            </p:childTnLst>
                          </p:cTn>
                        </p:par>
                      </p:childTnLst>
                    </p:cTn>
                  </p:par>
                  <p:par>
                    <p:cTn id="80" fill="hold">
                      <p:stCondLst>
                        <p:cond delay="indefinite"/>
                      </p:stCondLst>
                      <p:childTnLst>
                        <p:par>
                          <p:cTn id="81" fill="hold">
                            <p:stCondLst>
                              <p:cond delay="0"/>
                            </p:stCondLst>
                            <p:childTnLst>
                              <p:par>
                                <p:cTn id="82" presetID="21" presetClass="entr" presetSubtype="1" fill="hold" grpId="0" nodeType="click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heel(1)">
                                      <p:cBhvr>
                                        <p:cTn id="84" dur="1500"/>
                                        <p:tgtEl>
                                          <p:spTgt spid="27"/>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xit" presetSubtype="0" fill="hold" grpId="1" nodeType="clickEffect">
                                  <p:stCondLst>
                                    <p:cond delay="0"/>
                                  </p:stCondLst>
                                  <p:childTnLst>
                                    <p:animEffect transition="out" filter="fade">
                                      <p:cBhvr>
                                        <p:cTn id="88" dur="500"/>
                                        <p:tgtEl>
                                          <p:spTgt spid="21"/>
                                        </p:tgtEl>
                                      </p:cBhvr>
                                    </p:animEffect>
                                    <p:set>
                                      <p:cBhvr>
                                        <p:cTn id="89" dur="1" fill="hold">
                                          <p:stCondLst>
                                            <p:cond delay="499"/>
                                          </p:stCondLst>
                                        </p:cTn>
                                        <p:tgtEl>
                                          <p:spTgt spid="21"/>
                                        </p:tgtEl>
                                        <p:attrNameLst>
                                          <p:attrName>style.visibility</p:attrName>
                                        </p:attrNameLst>
                                      </p:cBhvr>
                                      <p:to>
                                        <p:strVal val="hidden"/>
                                      </p:to>
                                    </p:set>
                                  </p:childTnLst>
                                </p:cTn>
                              </p:par>
                              <p:par>
                                <p:cTn id="90" presetID="10" presetClass="exit" presetSubtype="0" fill="hold" grpId="1" nodeType="withEffect">
                                  <p:stCondLst>
                                    <p:cond delay="0"/>
                                  </p:stCondLst>
                                  <p:childTnLst>
                                    <p:animEffect transition="out" filter="fade">
                                      <p:cBhvr>
                                        <p:cTn id="91" dur="500"/>
                                        <p:tgtEl>
                                          <p:spTgt spid="22"/>
                                        </p:tgtEl>
                                      </p:cBhvr>
                                    </p:animEffect>
                                    <p:set>
                                      <p:cBhvr>
                                        <p:cTn id="92" dur="1" fill="hold">
                                          <p:stCondLst>
                                            <p:cond delay="499"/>
                                          </p:stCondLst>
                                        </p:cTn>
                                        <p:tgtEl>
                                          <p:spTgt spid="22"/>
                                        </p:tgtEl>
                                        <p:attrNameLst>
                                          <p:attrName>style.visibility</p:attrName>
                                        </p:attrNameLst>
                                      </p:cBhvr>
                                      <p:to>
                                        <p:strVal val="hidden"/>
                                      </p:to>
                                    </p:set>
                                  </p:childTnLst>
                                </p:cTn>
                              </p:par>
                              <p:par>
                                <p:cTn id="93" presetID="10" presetClass="exit" presetSubtype="0" fill="hold" grpId="1" nodeType="withEffect">
                                  <p:stCondLst>
                                    <p:cond delay="0"/>
                                  </p:stCondLst>
                                  <p:childTnLst>
                                    <p:animEffect transition="out" filter="fade">
                                      <p:cBhvr>
                                        <p:cTn id="94" dur="500"/>
                                        <p:tgtEl>
                                          <p:spTgt spid="18"/>
                                        </p:tgtEl>
                                      </p:cBhvr>
                                    </p:animEffect>
                                    <p:set>
                                      <p:cBhvr>
                                        <p:cTn id="95" dur="1" fill="hold">
                                          <p:stCondLst>
                                            <p:cond delay="499"/>
                                          </p:stCondLst>
                                        </p:cTn>
                                        <p:tgtEl>
                                          <p:spTgt spid="18"/>
                                        </p:tgtEl>
                                        <p:attrNameLst>
                                          <p:attrName>style.visibility</p:attrName>
                                        </p:attrNameLst>
                                      </p:cBhvr>
                                      <p:to>
                                        <p:strVal val="hidden"/>
                                      </p:to>
                                    </p:set>
                                  </p:childTnLst>
                                </p:cTn>
                              </p:par>
                              <p:par>
                                <p:cTn id="96" presetID="10" presetClass="exit" presetSubtype="0" fill="hold" grpId="2" nodeType="withEffect">
                                  <p:stCondLst>
                                    <p:cond delay="0"/>
                                  </p:stCondLst>
                                  <p:childTnLst>
                                    <p:animEffect transition="out" filter="fade">
                                      <p:cBhvr>
                                        <p:cTn id="97" dur="500"/>
                                        <p:tgtEl>
                                          <p:spTgt spid="44"/>
                                        </p:tgtEl>
                                      </p:cBhvr>
                                    </p:animEffect>
                                    <p:set>
                                      <p:cBhvr>
                                        <p:cTn id="98" dur="1" fill="hold">
                                          <p:stCondLst>
                                            <p:cond delay="499"/>
                                          </p:stCondLst>
                                        </p:cTn>
                                        <p:tgtEl>
                                          <p:spTgt spid="44"/>
                                        </p:tgtEl>
                                        <p:attrNameLst>
                                          <p:attrName>style.visibility</p:attrName>
                                        </p:attrNameLst>
                                      </p:cBhvr>
                                      <p:to>
                                        <p:strVal val="hidden"/>
                                      </p:to>
                                    </p:set>
                                  </p:childTnLst>
                                </p:cTn>
                              </p:par>
                              <p:par>
                                <p:cTn id="99" presetID="10" presetClass="exit" presetSubtype="0" fill="hold" grpId="1" nodeType="withEffect">
                                  <p:stCondLst>
                                    <p:cond delay="0"/>
                                  </p:stCondLst>
                                  <p:childTnLst>
                                    <p:animEffect transition="out" filter="fade">
                                      <p:cBhvr>
                                        <p:cTn id="100" dur="500"/>
                                        <p:tgtEl>
                                          <p:spTgt spid="27"/>
                                        </p:tgtEl>
                                      </p:cBhvr>
                                    </p:animEffect>
                                    <p:set>
                                      <p:cBhvr>
                                        <p:cTn id="101" dur="1" fill="hold">
                                          <p:stCondLst>
                                            <p:cond delay="499"/>
                                          </p:stCondLst>
                                        </p:cTn>
                                        <p:tgtEl>
                                          <p:spTgt spid="27"/>
                                        </p:tgtEl>
                                        <p:attrNameLst>
                                          <p:attrName>style.visibility</p:attrName>
                                        </p:attrNameLst>
                                      </p:cBhvr>
                                      <p:to>
                                        <p:strVal val="hidden"/>
                                      </p:to>
                                    </p:set>
                                  </p:childTnLst>
                                </p:cTn>
                              </p:par>
                              <p:par>
                                <p:cTn id="102" presetID="10" presetClass="exit" presetSubtype="0" fill="hold" nodeType="withEffect">
                                  <p:stCondLst>
                                    <p:cond delay="0"/>
                                  </p:stCondLst>
                                  <p:childTnLst>
                                    <p:animEffect transition="out" filter="fade">
                                      <p:cBhvr>
                                        <p:cTn id="103" dur="500"/>
                                        <p:tgtEl>
                                          <p:spTgt spid="47"/>
                                        </p:tgtEl>
                                      </p:cBhvr>
                                    </p:animEffect>
                                    <p:set>
                                      <p:cBhvr>
                                        <p:cTn id="104" dur="1" fill="hold">
                                          <p:stCondLst>
                                            <p:cond delay="499"/>
                                          </p:stCondLst>
                                        </p:cTn>
                                        <p:tgtEl>
                                          <p:spTgt spid="47"/>
                                        </p:tgtEl>
                                        <p:attrNameLst>
                                          <p:attrName>style.visibility</p:attrName>
                                        </p:attrNameLst>
                                      </p:cBhvr>
                                      <p:to>
                                        <p:strVal val="hidden"/>
                                      </p:to>
                                    </p:set>
                                  </p:childTnLst>
                                </p:cTn>
                              </p:par>
                            </p:childTnLst>
                          </p:cTn>
                        </p:par>
                        <p:par>
                          <p:cTn id="105" fill="hold">
                            <p:stCondLst>
                              <p:cond delay="500"/>
                            </p:stCondLst>
                            <p:childTnLst>
                              <p:par>
                                <p:cTn id="106" presetID="10" presetClass="entr" presetSubtype="0" fill="hold" grpId="0" nodeType="afterEffect">
                                  <p:stCondLst>
                                    <p:cond delay="0"/>
                                  </p:stCondLst>
                                  <p:childTnLst>
                                    <p:set>
                                      <p:cBhvr>
                                        <p:cTn id="107" dur="1" fill="hold">
                                          <p:stCondLst>
                                            <p:cond delay="0"/>
                                          </p:stCondLst>
                                        </p:cTn>
                                        <p:tgtEl>
                                          <p:spTgt spid="19"/>
                                        </p:tgtEl>
                                        <p:attrNameLst>
                                          <p:attrName>style.visibility</p:attrName>
                                        </p:attrNameLst>
                                      </p:cBhvr>
                                      <p:to>
                                        <p:strVal val="visible"/>
                                      </p:to>
                                    </p:set>
                                    <p:animEffect transition="in" filter="fade">
                                      <p:cBhvr>
                                        <p:cTn id="108" dur="500"/>
                                        <p:tgtEl>
                                          <p:spTgt spid="19"/>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45"/>
                                        </p:tgtEl>
                                        <p:attrNameLst>
                                          <p:attrName>style.visibility</p:attrName>
                                        </p:attrNameLst>
                                      </p:cBhvr>
                                      <p:to>
                                        <p:strVal val="visible"/>
                                      </p:to>
                                    </p:set>
                                    <p:animEffect transition="in" filter="fade">
                                      <p:cBhvr>
                                        <p:cTn id="111" dur="500"/>
                                        <p:tgtEl>
                                          <p:spTgt spid="45"/>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0" nodeType="clickEffect">
                                  <p:stCondLst>
                                    <p:cond delay="0"/>
                                  </p:stCondLst>
                                  <p:childTnLst>
                                    <p:set>
                                      <p:cBhvr>
                                        <p:cTn id="115" dur="1" fill="hold">
                                          <p:stCondLst>
                                            <p:cond delay="0"/>
                                          </p:stCondLst>
                                        </p:cTn>
                                        <p:tgtEl>
                                          <p:spTgt spid="25"/>
                                        </p:tgtEl>
                                        <p:attrNameLst>
                                          <p:attrName>style.visibility</p:attrName>
                                        </p:attrNameLst>
                                      </p:cBhvr>
                                      <p:to>
                                        <p:strVal val="visible"/>
                                      </p:to>
                                    </p:set>
                                    <p:animEffect transition="in" filter="fade">
                                      <p:cBhvr>
                                        <p:cTn id="116" dur="500"/>
                                        <p:tgtEl>
                                          <p:spTgt spid="25"/>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26"/>
                                        </p:tgtEl>
                                        <p:attrNameLst>
                                          <p:attrName>style.visibility</p:attrName>
                                        </p:attrNameLst>
                                      </p:cBhvr>
                                      <p:to>
                                        <p:strVal val="visible"/>
                                      </p:to>
                                    </p:set>
                                    <p:animEffect transition="in" filter="fade">
                                      <p:cBhvr>
                                        <p:cTn id="121" dur="500"/>
                                        <p:tgtEl>
                                          <p:spTgt spid="26"/>
                                        </p:tgtEl>
                                      </p:cBhvr>
                                    </p:animEffect>
                                  </p:childTnLst>
                                </p:cTn>
                              </p:par>
                            </p:childTnLst>
                          </p:cTn>
                        </p:par>
                      </p:childTnLst>
                    </p:cTn>
                  </p:par>
                  <p:par>
                    <p:cTn id="122" fill="hold">
                      <p:stCondLst>
                        <p:cond delay="indefinite"/>
                      </p:stCondLst>
                      <p:childTnLst>
                        <p:par>
                          <p:cTn id="123" fill="hold">
                            <p:stCondLst>
                              <p:cond delay="0"/>
                            </p:stCondLst>
                            <p:childTnLst>
                              <p:par>
                                <p:cTn id="124" presetID="3" presetClass="emph" presetSubtype="2" fill="hold" grpId="0" nodeType="clickEffect">
                                  <p:stCondLst>
                                    <p:cond delay="0"/>
                                  </p:stCondLst>
                                  <p:childTnLst>
                                    <p:animClr clrSpc="rgb" dir="cw">
                                      <p:cBhvr override="childStyle">
                                        <p:cTn id="125" dur="1500" fill="hold"/>
                                        <p:tgtEl>
                                          <p:spTgt spid="45"/>
                                        </p:tgtEl>
                                        <p:attrNameLst>
                                          <p:attrName>style.color</p:attrName>
                                        </p:attrNameLst>
                                      </p:cBhvr>
                                      <p:to>
                                        <a:srgbClr val="E72420"/>
                                      </p:to>
                                    </p:animClr>
                                  </p:childTnLst>
                                </p:cTn>
                              </p:par>
                              <p:par>
                                <p:cTn id="126" presetID="10" presetClass="entr" presetSubtype="0" fill="hold" nodeType="withEffect">
                                  <p:stCondLst>
                                    <p:cond delay="0"/>
                                  </p:stCondLst>
                                  <p:childTnLst>
                                    <p:set>
                                      <p:cBhvr>
                                        <p:cTn id="127" dur="1" fill="hold">
                                          <p:stCondLst>
                                            <p:cond delay="0"/>
                                          </p:stCondLst>
                                        </p:cTn>
                                        <p:tgtEl>
                                          <p:spTgt spid="47"/>
                                        </p:tgtEl>
                                        <p:attrNameLst>
                                          <p:attrName>style.visibility</p:attrName>
                                        </p:attrNameLst>
                                      </p:cBhvr>
                                      <p:to>
                                        <p:strVal val="visible"/>
                                      </p:to>
                                    </p:set>
                                    <p:animEffect transition="in" filter="fade">
                                      <p:cBhvr>
                                        <p:cTn id="128" dur="500"/>
                                        <p:tgtEl>
                                          <p:spTgt spid="47"/>
                                        </p:tgtEl>
                                      </p:cBhvr>
                                    </p:animEffect>
                                  </p:childTnLst>
                                </p:cTn>
                              </p:par>
                            </p:childTnLst>
                          </p:cTn>
                        </p:par>
                      </p:childTnLst>
                    </p:cTn>
                  </p:par>
                  <p:par>
                    <p:cTn id="129" fill="hold">
                      <p:stCondLst>
                        <p:cond delay="indefinite"/>
                      </p:stCondLst>
                      <p:childTnLst>
                        <p:par>
                          <p:cTn id="130" fill="hold">
                            <p:stCondLst>
                              <p:cond delay="0"/>
                            </p:stCondLst>
                            <p:childTnLst>
                              <p:par>
                                <p:cTn id="131" presetID="21" presetClass="entr" presetSubtype="1" fill="hold" grpId="2" nodeType="clickEffect">
                                  <p:stCondLst>
                                    <p:cond delay="0"/>
                                  </p:stCondLst>
                                  <p:childTnLst>
                                    <p:set>
                                      <p:cBhvr>
                                        <p:cTn id="132" dur="1" fill="hold">
                                          <p:stCondLst>
                                            <p:cond delay="0"/>
                                          </p:stCondLst>
                                        </p:cTn>
                                        <p:tgtEl>
                                          <p:spTgt spid="28"/>
                                        </p:tgtEl>
                                        <p:attrNameLst>
                                          <p:attrName>style.visibility</p:attrName>
                                        </p:attrNameLst>
                                      </p:cBhvr>
                                      <p:to>
                                        <p:strVal val="visible"/>
                                      </p:to>
                                    </p:set>
                                    <p:animEffect transition="in" filter="wheel(1)">
                                      <p:cBhvr>
                                        <p:cTn id="133" dur="1500"/>
                                        <p:tgtEl>
                                          <p:spTgt spid="28"/>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xit" presetSubtype="0" fill="hold" grpId="1" nodeType="clickEffect">
                                  <p:stCondLst>
                                    <p:cond delay="0"/>
                                  </p:stCondLst>
                                  <p:childTnLst>
                                    <p:animEffect transition="out" filter="fade">
                                      <p:cBhvr>
                                        <p:cTn id="137" dur="500"/>
                                        <p:tgtEl>
                                          <p:spTgt spid="25"/>
                                        </p:tgtEl>
                                      </p:cBhvr>
                                    </p:animEffect>
                                    <p:set>
                                      <p:cBhvr>
                                        <p:cTn id="138" dur="1" fill="hold">
                                          <p:stCondLst>
                                            <p:cond delay="499"/>
                                          </p:stCondLst>
                                        </p:cTn>
                                        <p:tgtEl>
                                          <p:spTgt spid="25"/>
                                        </p:tgtEl>
                                        <p:attrNameLst>
                                          <p:attrName>style.visibility</p:attrName>
                                        </p:attrNameLst>
                                      </p:cBhvr>
                                      <p:to>
                                        <p:strVal val="hidden"/>
                                      </p:to>
                                    </p:set>
                                  </p:childTnLst>
                                </p:cTn>
                              </p:par>
                              <p:par>
                                <p:cTn id="139" presetID="10" presetClass="exit" presetSubtype="0" fill="hold" grpId="1" nodeType="withEffect">
                                  <p:stCondLst>
                                    <p:cond delay="0"/>
                                  </p:stCondLst>
                                  <p:childTnLst>
                                    <p:animEffect transition="out" filter="fade">
                                      <p:cBhvr>
                                        <p:cTn id="140" dur="500"/>
                                        <p:tgtEl>
                                          <p:spTgt spid="26"/>
                                        </p:tgtEl>
                                      </p:cBhvr>
                                    </p:animEffect>
                                    <p:set>
                                      <p:cBhvr>
                                        <p:cTn id="141" dur="1" fill="hold">
                                          <p:stCondLst>
                                            <p:cond delay="499"/>
                                          </p:stCondLst>
                                        </p:cTn>
                                        <p:tgtEl>
                                          <p:spTgt spid="26"/>
                                        </p:tgtEl>
                                        <p:attrNameLst>
                                          <p:attrName>style.visibility</p:attrName>
                                        </p:attrNameLst>
                                      </p:cBhvr>
                                      <p:to>
                                        <p:strVal val="hidden"/>
                                      </p:to>
                                    </p:set>
                                  </p:childTnLst>
                                </p:cTn>
                              </p:par>
                              <p:par>
                                <p:cTn id="142" presetID="10" presetClass="exit" presetSubtype="0" fill="hold" grpId="1" nodeType="withEffect">
                                  <p:stCondLst>
                                    <p:cond delay="0"/>
                                  </p:stCondLst>
                                  <p:childTnLst>
                                    <p:animEffect transition="out" filter="fade">
                                      <p:cBhvr>
                                        <p:cTn id="143" dur="500"/>
                                        <p:tgtEl>
                                          <p:spTgt spid="19"/>
                                        </p:tgtEl>
                                      </p:cBhvr>
                                    </p:animEffect>
                                    <p:set>
                                      <p:cBhvr>
                                        <p:cTn id="144" dur="1" fill="hold">
                                          <p:stCondLst>
                                            <p:cond delay="499"/>
                                          </p:stCondLst>
                                        </p:cTn>
                                        <p:tgtEl>
                                          <p:spTgt spid="19"/>
                                        </p:tgtEl>
                                        <p:attrNameLst>
                                          <p:attrName>style.visibility</p:attrName>
                                        </p:attrNameLst>
                                      </p:cBhvr>
                                      <p:to>
                                        <p:strVal val="hidden"/>
                                      </p:to>
                                    </p:set>
                                  </p:childTnLst>
                                </p:cTn>
                              </p:par>
                              <p:par>
                                <p:cTn id="145" presetID="10" presetClass="exit" presetSubtype="0" fill="hold" grpId="2" nodeType="withEffect">
                                  <p:stCondLst>
                                    <p:cond delay="0"/>
                                  </p:stCondLst>
                                  <p:childTnLst>
                                    <p:animEffect transition="out" filter="fade">
                                      <p:cBhvr>
                                        <p:cTn id="146" dur="500"/>
                                        <p:tgtEl>
                                          <p:spTgt spid="45"/>
                                        </p:tgtEl>
                                      </p:cBhvr>
                                    </p:animEffect>
                                    <p:set>
                                      <p:cBhvr>
                                        <p:cTn id="147" dur="1" fill="hold">
                                          <p:stCondLst>
                                            <p:cond delay="499"/>
                                          </p:stCondLst>
                                        </p:cTn>
                                        <p:tgtEl>
                                          <p:spTgt spid="45"/>
                                        </p:tgtEl>
                                        <p:attrNameLst>
                                          <p:attrName>style.visibility</p:attrName>
                                        </p:attrNameLst>
                                      </p:cBhvr>
                                      <p:to>
                                        <p:strVal val="hidden"/>
                                      </p:to>
                                    </p:set>
                                  </p:childTnLst>
                                </p:cTn>
                              </p:par>
                              <p:par>
                                <p:cTn id="148" presetID="10" presetClass="exit" presetSubtype="0" fill="hold" grpId="3" nodeType="withEffect">
                                  <p:stCondLst>
                                    <p:cond delay="0"/>
                                  </p:stCondLst>
                                  <p:childTnLst>
                                    <p:animEffect transition="out" filter="fade">
                                      <p:cBhvr>
                                        <p:cTn id="149" dur="500"/>
                                        <p:tgtEl>
                                          <p:spTgt spid="28"/>
                                        </p:tgtEl>
                                      </p:cBhvr>
                                    </p:animEffect>
                                    <p:set>
                                      <p:cBhvr>
                                        <p:cTn id="150" dur="1" fill="hold">
                                          <p:stCondLst>
                                            <p:cond delay="499"/>
                                          </p:stCondLst>
                                        </p:cTn>
                                        <p:tgtEl>
                                          <p:spTgt spid="28"/>
                                        </p:tgtEl>
                                        <p:attrNameLst>
                                          <p:attrName>style.visibility</p:attrName>
                                        </p:attrNameLst>
                                      </p:cBhvr>
                                      <p:to>
                                        <p:strVal val="hidden"/>
                                      </p:to>
                                    </p:set>
                                  </p:childTnLst>
                                </p:cTn>
                              </p:par>
                              <p:par>
                                <p:cTn id="151" presetID="10" presetClass="exit" presetSubtype="0" fill="hold" nodeType="withEffect">
                                  <p:stCondLst>
                                    <p:cond delay="0"/>
                                  </p:stCondLst>
                                  <p:childTnLst>
                                    <p:animEffect transition="out" filter="fade">
                                      <p:cBhvr>
                                        <p:cTn id="152" dur="500"/>
                                        <p:tgtEl>
                                          <p:spTgt spid="47"/>
                                        </p:tgtEl>
                                      </p:cBhvr>
                                    </p:animEffect>
                                    <p:set>
                                      <p:cBhvr>
                                        <p:cTn id="153" dur="1" fill="hold">
                                          <p:stCondLst>
                                            <p:cond delay="499"/>
                                          </p:stCondLst>
                                        </p:cTn>
                                        <p:tgtEl>
                                          <p:spTgt spid="47"/>
                                        </p:tgtEl>
                                        <p:attrNameLst>
                                          <p:attrName>style.visibility</p:attrName>
                                        </p:attrNameLst>
                                      </p:cBhvr>
                                      <p:to>
                                        <p:strVal val="hidden"/>
                                      </p:to>
                                    </p:set>
                                  </p:childTnLst>
                                </p:cTn>
                              </p:par>
                            </p:childTnLst>
                          </p:cTn>
                        </p:par>
                        <p:par>
                          <p:cTn id="154" fill="hold">
                            <p:stCondLst>
                              <p:cond delay="500"/>
                            </p:stCondLst>
                            <p:childTnLst>
                              <p:par>
                                <p:cTn id="155" presetID="10" presetClass="entr" presetSubtype="0" fill="hold" grpId="0" nodeType="afterEffect">
                                  <p:stCondLst>
                                    <p:cond delay="0"/>
                                  </p:stCondLst>
                                  <p:childTnLst>
                                    <p:set>
                                      <p:cBhvr>
                                        <p:cTn id="156" dur="1" fill="hold">
                                          <p:stCondLst>
                                            <p:cond delay="0"/>
                                          </p:stCondLst>
                                        </p:cTn>
                                        <p:tgtEl>
                                          <p:spTgt spid="20"/>
                                        </p:tgtEl>
                                        <p:attrNameLst>
                                          <p:attrName>style.visibility</p:attrName>
                                        </p:attrNameLst>
                                      </p:cBhvr>
                                      <p:to>
                                        <p:strVal val="visible"/>
                                      </p:to>
                                    </p:set>
                                    <p:animEffect transition="in" filter="fade">
                                      <p:cBhvr>
                                        <p:cTn id="157" dur="500"/>
                                        <p:tgtEl>
                                          <p:spTgt spid="20"/>
                                        </p:tgtEl>
                                      </p:cBhvr>
                                    </p:animEffect>
                                  </p:childTnLst>
                                </p:cTn>
                              </p:par>
                              <p:par>
                                <p:cTn id="158" presetID="10" presetClass="entr" presetSubtype="0" fill="hold" grpId="1" nodeType="withEffect">
                                  <p:stCondLst>
                                    <p:cond delay="0"/>
                                  </p:stCondLst>
                                  <p:childTnLst>
                                    <p:set>
                                      <p:cBhvr>
                                        <p:cTn id="159" dur="1" fill="hold">
                                          <p:stCondLst>
                                            <p:cond delay="0"/>
                                          </p:stCondLst>
                                        </p:cTn>
                                        <p:tgtEl>
                                          <p:spTgt spid="46"/>
                                        </p:tgtEl>
                                        <p:attrNameLst>
                                          <p:attrName>style.visibility</p:attrName>
                                        </p:attrNameLst>
                                      </p:cBhvr>
                                      <p:to>
                                        <p:strVal val="visible"/>
                                      </p:to>
                                    </p:set>
                                    <p:animEffect transition="in" filter="fade">
                                      <p:cBhvr>
                                        <p:cTn id="160" dur="500"/>
                                        <p:tgtEl>
                                          <p:spTgt spid="46"/>
                                        </p:tgtEl>
                                      </p:cBhvr>
                                    </p:animEffect>
                                  </p:childTnLst>
                                </p:cTn>
                              </p:par>
                            </p:childTnLst>
                          </p:cTn>
                        </p:par>
                      </p:childTnLst>
                    </p:cTn>
                  </p:par>
                  <p:par>
                    <p:cTn id="161" fill="hold">
                      <p:stCondLst>
                        <p:cond delay="indefinite"/>
                      </p:stCondLst>
                      <p:childTnLst>
                        <p:par>
                          <p:cTn id="162" fill="hold">
                            <p:stCondLst>
                              <p:cond delay="0"/>
                            </p:stCondLst>
                            <p:childTnLst>
                              <p:par>
                                <p:cTn id="163" presetID="10" presetClass="entr" presetSubtype="0" fill="hold" grpId="0" nodeType="clickEffect">
                                  <p:stCondLst>
                                    <p:cond delay="0"/>
                                  </p:stCondLst>
                                  <p:childTnLst>
                                    <p:set>
                                      <p:cBhvr>
                                        <p:cTn id="164" dur="1" fill="hold">
                                          <p:stCondLst>
                                            <p:cond delay="0"/>
                                          </p:stCondLst>
                                        </p:cTn>
                                        <p:tgtEl>
                                          <p:spTgt spid="23"/>
                                        </p:tgtEl>
                                        <p:attrNameLst>
                                          <p:attrName>style.visibility</p:attrName>
                                        </p:attrNameLst>
                                      </p:cBhvr>
                                      <p:to>
                                        <p:strVal val="visible"/>
                                      </p:to>
                                    </p:set>
                                    <p:animEffect transition="in" filter="fade">
                                      <p:cBhvr>
                                        <p:cTn id="165" dur="500"/>
                                        <p:tgtEl>
                                          <p:spTgt spid="23"/>
                                        </p:tgtEl>
                                      </p:cBhvr>
                                    </p:animEffect>
                                  </p:childTnLst>
                                </p:cTn>
                              </p:par>
                            </p:childTnLst>
                          </p:cTn>
                        </p:par>
                      </p:childTnLst>
                    </p:cTn>
                  </p:par>
                  <p:par>
                    <p:cTn id="166" fill="hold">
                      <p:stCondLst>
                        <p:cond delay="indefinite"/>
                      </p:stCondLst>
                      <p:childTnLst>
                        <p:par>
                          <p:cTn id="167" fill="hold">
                            <p:stCondLst>
                              <p:cond delay="0"/>
                            </p:stCondLst>
                            <p:childTnLst>
                              <p:par>
                                <p:cTn id="168" presetID="10" presetClass="entr" presetSubtype="0" fill="hold" grpId="0" nodeType="clickEffect">
                                  <p:stCondLst>
                                    <p:cond delay="0"/>
                                  </p:stCondLst>
                                  <p:childTnLst>
                                    <p:set>
                                      <p:cBhvr>
                                        <p:cTn id="169" dur="1" fill="hold">
                                          <p:stCondLst>
                                            <p:cond delay="0"/>
                                          </p:stCondLst>
                                        </p:cTn>
                                        <p:tgtEl>
                                          <p:spTgt spid="24"/>
                                        </p:tgtEl>
                                        <p:attrNameLst>
                                          <p:attrName>style.visibility</p:attrName>
                                        </p:attrNameLst>
                                      </p:cBhvr>
                                      <p:to>
                                        <p:strVal val="visible"/>
                                      </p:to>
                                    </p:set>
                                    <p:animEffect transition="in" filter="fade">
                                      <p:cBhvr>
                                        <p:cTn id="170" dur="500"/>
                                        <p:tgtEl>
                                          <p:spTgt spid="24"/>
                                        </p:tgtEl>
                                      </p:cBhvr>
                                    </p:animEffect>
                                  </p:childTnLst>
                                </p:cTn>
                              </p:par>
                            </p:childTnLst>
                          </p:cTn>
                        </p:par>
                      </p:childTnLst>
                    </p:cTn>
                  </p:par>
                  <p:par>
                    <p:cTn id="171" fill="hold">
                      <p:stCondLst>
                        <p:cond delay="indefinite"/>
                      </p:stCondLst>
                      <p:childTnLst>
                        <p:par>
                          <p:cTn id="172" fill="hold">
                            <p:stCondLst>
                              <p:cond delay="0"/>
                            </p:stCondLst>
                            <p:childTnLst>
                              <p:par>
                                <p:cTn id="173" presetID="3" presetClass="emph" presetSubtype="2" fill="hold" grpId="0" nodeType="clickEffect">
                                  <p:stCondLst>
                                    <p:cond delay="0"/>
                                  </p:stCondLst>
                                  <p:childTnLst>
                                    <p:animClr clrSpc="rgb" dir="cw">
                                      <p:cBhvr override="childStyle">
                                        <p:cTn id="174" dur="1500" fill="hold"/>
                                        <p:tgtEl>
                                          <p:spTgt spid="46"/>
                                        </p:tgtEl>
                                        <p:attrNameLst>
                                          <p:attrName>style.color</p:attrName>
                                        </p:attrNameLst>
                                      </p:cBhvr>
                                      <p:to>
                                        <a:srgbClr val="E72420"/>
                                      </p:to>
                                    </p:animClr>
                                  </p:childTnLst>
                                </p:cTn>
                              </p:par>
                              <p:par>
                                <p:cTn id="175" presetID="10" presetClass="entr" presetSubtype="0" fill="hold" nodeType="withEffect">
                                  <p:stCondLst>
                                    <p:cond delay="0"/>
                                  </p:stCondLst>
                                  <p:childTnLst>
                                    <p:set>
                                      <p:cBhvr>
                                        <p:cTn id="176" dur="1" fill="hold">
                                          <p:stCondLst>
                                            <p:cond delay="0"/>
                                          </p:stCondLst>
                                        </p:cTn>
                                        <p:tgtEl>
                                          <p:spTgt spid="47"/>
                                        </p:tgtEl>
                                        <p:attrNameLst>
                                          <p:attrName>style.visibility</p:attrName>
                                        </p:attrNameLst>
                                      </p:cBhvr>
                                      <p:to>
                                        <p:strVal val="visible"/>
                                      </p:to>
                                    </p:set>
                                    <p:animEffect transition="in" filter="fade">
                                      <p:cBhvr>
                                        <p:cTn id="177" dur="500"/>
                                        <p:tgtEl>
                                          <p:spTgt spid="47"/>
                                        </p:tgtEl>
                                      </p:cBhvr>
                                    </p:animEffect>
                                  </p:childTnLst>
                                </p:cTn>
                              </p:par>
                            </p:childTnLst>
                          </p:cTn>
                        </p:par>
                      </p:childTnLst>
                    </p:cTn>
                  </p:par>
                  <p:par>
                    <p:cTn id="178" fill="hold">
                      <p:stCondLst>
                        <p:cond delay="indefinite"/>
                      </p:stCondLst>
                      <p:childTnLst>
                        <p:par>
                          <p:cTn id="179" fill="hold">
                            <p:stCondLst>
                              <p:cond delay="0"/>
                            </p:stCondLst>
                            <p:childTnLst>
                              <p:par>
                                <p:cTn id="180" presetID="21" presetClass="entr" presetSubtype="1" fill="hold" grpId="2" nodeType="clickEffect">
                                  <p:stCondLst>
                                    <p:cond delay="0"/>
                                  </p:stCondLst>
                                  <p:childTnLst>
                                    <p:set>
                                      <p:cBhvr>
                                        <p:cTn id="181" dur="1" fill="hold">
                                          <p:stCondLst>
                                            <p:cond delay="0"/>
                                          </p:stCondLst>
                                        </p:cTn>
                                        <p:tgtEl>
                                          <p:spTgt spid="27"/>
                                        </p:tgtEl>
                                        <p:attrNameLst>
                                          <p:attrName>style.visibility</p:attrName>
                                        </p:attrNameLst>
                                      </p:cBhvr>
                                      <p:to>
                                        <p:strVal val="visible"/>
                                      </p:to>
                                    </p:set>
                                    <p:animEffect transition="in" filter="wheel(1)">
                                      <p:cBhvr>
                                        <p:cTn id="182" dur="1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P spid="17" grpId="0"/>
      <p:bldP spid="17" grpId="1"/>
      <p:bldP spid="18" grpId="0"/>
      <p:bldP spid="18" grpId="1"/>
      <p:bldP spid="19" grpId="0"/>
      <p:bldP spid="19" grpId="1"/>
      <p:bldP spid="20" grpId="0"/>
      <p:bldP spid="21" grpId="0"/>
      <p:bldP spid="21" grpId="1"/>
      <p:bldP spid="22" grpId="0"/>
      <p:bldP spid="22" grpId="1"/>
      <p:bldP spid="23" grpId="0"/>
      <p:bldP spid="24" grpId="0"/>
      <p:bldP spid="25" grpId="0"/>
      <p:bldP spid="25" grpId="1"/>
      <p:bldP spid="26" grpId="0"/>
      <p:bldP spid="26" grpId="1"/>
      <p:bldP spid="27" grpId="0" animBg="1"/>
      <p:bldP spid="27" grpId="1" animBg="1"/>
      <p:bldP spid="27" grpId="2" animBg="1"/>
      <p:bldP spid="28" grpId="0" animBg="1"/>
      <p:bldP spid="28" grpId="1" animBg="1"/>
      <p:bldP spid="28" grpId="2" animBg="1"/>
      <p:bldP spid="28" grpId="3" animBg="1"/>
      <p:bldP spid="43" grpId="0"/>
      <p:bldP spid="43" grpId="1"/>
      <p:bldP spid="43" grpId="2"/>
      <p:bldP spid="44" grpId="0"/>
      <p:bldP spid="44" grpId="1"/>
      <p:bldP spid="44" grpId="2"/>
      <p:bldP spid="45" grpId="0"/>
      <p:bldP spid="45" grpId="1"/>
      <p:bldP spid="45" grpId="2"/>
      <p:bldP spid="46" grpId="0"/>
      <p:bldP spid="46"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5"/>
              <a:stretch>
                <a:fillRect/>
              </a:stretch>
            </p:blipFill>
            <p:spPr>
              <a:xfrm>
                <a:off x="-412370" y="2884856"/>
                <a:ext cx="27000" cy="27000"/>
              </a:xfrm>
              <a:prstGeom prst="rect">
                <a:avLst/>
              </a:prstGeom>
            </p:spPr>
          </p:pic>
        </mc:Fallback>
      </mc:AlternateContent>
      <p:sp>
        <p:nvSpPr>
          <p:cNvPr id="4" name="Title 3">
            <a:extLst>
              <a:ext uri="{FF2B5EF4-FFF2-40B4-BE49-F238E27FC236}">
                <a16:creationId xmlns:a16="http://schemas.microsoft.com/office/drawing/2014/main" id="{F1C4AFA6-DD96-4307-9CA7-8E4363FC10D8}"/>
              </a:ext>
            </a:extLst>
          </p:cNvPr>
          <p:cNvSpPr>
            <a:spLocks noGrp="1"/>
          </p:cNvSpPr>
          <p:nvPr>
            <p:ph type="title"/>
          </p:nvPr>
        </p:nvSpPr>
        <p:spPr/>
        <p:txBody>
          <a:bodyPr/>
          <a:lstStyle/>
          <a:p>
            <a:r>
              <a:rPr lang="en-GB" dirty="0"/>
              <a:t>6NPV-3 Numbers up to 10,000,000 in the linear number system</a:t>
            </a:r>
          </a:p>
        </p:txBody>
      </p:sp>
      <p:sp>
        <p:nvSpPr>
          <p:cNvPr id="40" name="TextBox 39">
            <a:extLst>
              <a:ext uri="{FF2B5EF4-FFF2-40B4-BE49-F238E27FC236}">
                <a16:creationId xmlns:a16="http://schemas.microsoft.com/office/drawing/2014/main" id="{A13E0977-1DC0-4942-8112-C3B7754D7CDC}"/>
              </a:ext>
            </a:extLst>
          </p:cNvPr>
          <p:cNvSpPr txBox="1"/>
          <p:nvPr/>
        </p:nvSpPr>
        <p:spPr>
          <a:xfrm>
            <a:off x="742921" y="5188637"/>
            <a:ext cx="2092736"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5,100,000</a:t>
            </a:r>
          </a:p>
        </p:txBody>
      </p:sp>
      <p:sp>
        <p:nvSpPr>
          <p:cNvPr id="41" name="TextBox 40">
            <a:extLst>
              <a:ext uri="{FF2B5EF4-FFF2-40B4-BE49-F238E27FC236}">
                <a16:creationId xmlns:a16="http://schemas.microsoft.com/office/drawing/2014/main" id="{86784DB9-445E-4F65-B48A-411EFEC949B7}"/>
              </a:ext>
            </a:extLst>
          </p:cNvPr>
          <p:cNvSpPr txBox="1"/>
          <p:nvPr/>
        </p:nvSpPr>
        <p:spPr>
          <a:xfrm>
            <a:off x="4466615" y="5188637"/>
            <a:ext cx="2092736"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5,200,000</a:t>
            </a:r>
          </a:p>
        </p:txBody>
      </p:sp>
      <p:sp>
        <p:nvSpPr>
          <p:cNvPr id="42" name="TextBox 41">
            <a:extLst>
              <a:ext uri="{FF2B5EF4-FFF2-40B4-BE49-F238E27FC236}">
                <a16:creationId xmlns:a16="http://schemas.microsoft.com/office/drawing/2014/main" id="{BCD3D784-33C7-49A5-89F5-FF1C6473F051}"/>
              </a:ext>
            </a:extLst>
          </p:cNvPr>
          <p:cNvSpPr txBox="1"/>
          <p:nvPr/>
        </p:nvSpPr>
        <p:spPr>
          <a:xfrm>
            <a:off x="457448" y="1772139"/>
            <a:ext cx="2663682"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Previous multiple of 1,000,000</a:t>
            </a:r>
          </a:p>
        </p:txBody>
      </p:sp>
      <p:sp>
        <p:nvSpPr>
          <p:cNvPr id="43" name="TextBox 42">
            <a:extLst>
              <a:ext uri="{FF2B5EF4-FFF2-40B4-BE49-F238E27FC236}">
                <a16:creationId xmlns:a16="http://schemas.microsoft.com/office/drawing/2014/main" id="{E2A33759-3909-4C2B-972E-38ED3AC8FC5B}"/>
              </a:ext>
            </a:extLst>
          </p:cNvPr>
          <p:cNvSpPr txBox="1"/>
          <p:nvPr/>
        </p:nvSpPr>
        <p:spPr>
          <a:xfrm>
            <a:off x="4466615" y="1772139"/>
            <a:ext cx="2092736"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Next multiple of 1,000,000</a:t>
            </a:r>
          </a:p>
        </p:txBody>
      </p:sp>
      <p:sp>
        <p:nvSpPr>
          <p:cNvPr id="38" name="TextBox 37">
            <a:extLst>
              <a:ext uri="{FF2B5EF4-FFF2-40B4-BE49-F238E27FC236}">
                <a16:creationId xmlns:a16="http://schemas.microsoft.com/office/drawing/2014/main" id="{E985F923-D0E7-4C62-A2EE-431EF7809121}"/>
              </a:ext>
            </a:extLst>
          </p:cNvPr>
          <p:cNvSpPr txBox="1"/>
          <p:nvPr/>
        </p:nvSpPr>
        <p:spPr>
          <a:xfrm>
            <a:off x="2829225" y="5188637"/>
            <a:ext cx="1722356"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5,192,012</a:t>
            </a:r>
          </a:p>
        </p:txBody>
      </p:sp>
      <p:sp>
        <p:nvSpPr>
          <p:cNvPr id="44" name="TextBox 43">
            <a:extLst>
              <a:ext uri="{FF2B5EF4-FFF2-40B4-BE49-F238E27FC236}">
                <a16:creationId xmlns:a16="http://schemas.microsoft.com/office/drawing/2014/main" id="{82D06A21-E389-46B5-86D5-B8019D95E697}"/>
              </a:ext>
            </a:extLst>
          </p:cNvPr>
          <p:cNvSpPr txBox="1"/>
          <p:nvPr/>
        </p:nvSpPr>
        <p:spPr>
          <a:xfrm>
            <a:off x="457448" y="4196522"/>
            <a:ext cx="2663682"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Previous multiple of 100,000</a:t>
            </a:r>
          </a:p>
        </p:txBody>
      </p:sp>
      <p:sp>
        <p:nvSpPr>
          <p:cNvPr id="45" name="TextBox 44">
            <a:extLst>
              <a:ext uri="{FF2B5EF4-FFF2-40B4-BE49-F238E27FC236}">
                <a16:creationId xmlns:a16="http://schemas.microsoft.com/office/drawing/2014/main" id="{9853E8DC-B0F3-482D-9ED5-ECE0D2F76D49}"/>
              </a:ext>
            </a:extLst>
          </p:cNvPr>
          <p:cNvSpPr txBox="1"/>
          <p:nvPr/>
        </p:nvSpPr>
        <p:spPr>
          <a:xfrm>
            <a:off x="4466615" y="4196522"/>
            <a:ext cx="2092736"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Next multiple of 100,000</a:t>
            </a:r>
          </a:p>
        </p:txBody>
      </p:sp>
      <p:sp>
        <p:nvSpPr>
          <p:cNvPr id="77" name="Rectangle: Rounded Corners 76">
            <a:extLst>
              <a:ext uri="{FF2B5EF4-FFF2-40B4-BE49-F238E27FC236}">
                <a16:creationId xmlns:a16="http://schemas.microsoft.com/office/drawing/2014/main" id="{F9E49676-1E0E-47B0-BB49-C0748246469F}"/>
              </a:ext>
            </a:extLst>
          </p:cNvPr>
          <p:cNvSpPr/>
          <p:nvPr/>
        </p:nvSpPr>
        <p:spPr>
          <a:xfrm rot="16200000">
            <a:off x="1513897" y="4683547"/>
            <a:ext cx="524280" cy="1413930"/>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8" name="Rectangle: Rounded Corners 77">
            <a:extLst>
              <a:ext uri="{FF2B5EF4-FFF2-40B4-BE49-F238E27FC236}">
                <a16:creationId xmlns:a16="http://schemas.microsoft.com/office/drawing/2014/main" id="{563C873E-97BF-4858-B74F-0E6014C9FC13}"/>
              </a:ext>
            </a:extLst>
          </p:cNvPr>
          <p:cNvSpPr/>
          <p:nvPr/>
        </p:nvSpPr>
        <p:spPr>
          <a:xfrm rot="16200000">
            <a:off x="5237590" y="4671689"/>
            <a:ext cx="524280" cy="1437648"/>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9" name="TextBox 38">
            <a:extLst>
              <a:ext uri="{FF2B5EF4-FFF2-40B4-BE49-F238E27FC236}">
                <a16:creationId xmlns:a16="http://schemas.microsoft.com/office/drawing/2014/main" id="{DA728999-DAFF-4A71-A141-321439EFE6C9}"/>
              </a:ext>
            </a:extLst>
          </p:cNvPr>
          <p:cNvSpPr txBox="1"/>
          <p:nvPr/>
        </p:nvSpPr>
        <p:spPr>
          <a:xfrm>
            <a:off x="2852283" y="2758631"/>
            <a:ext cx="1690540"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5,192,012</a:t>
            </a:r>
          </a:p>
        </p:txBody>
      </p:sp>
      <p:sp>
        <p:nvSpPr>
          <p:cNvPr id="46" name="Rectangle: Rounded Corners 45">
            <a:extLst>
              <a:ext uri="{FF2B5EF4-FFF2-40B4-BE49-F238E27FC236}">
                <a16:creationId xmlns:a16="http://schemas.microsoft.com/office/drawing/2014/main" id="{26A75FD4-2E49-4775-BEBD-DA4C8FE8BDB8}"/>
              </a:ext>
            </a:extLst>
          </p:cNvPr>
          <p:cNvSpPr/>
          <p:nvPr/>
        </p:nvSpPr>
        <p:spPr>
          <a:xfrm rot="16200000">
            <a:off x="1432784" y="2190594"/>
            <a:ext cx="524280" cy="1566956"/>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7" name="Rectangle: Rounded Corners 46">
            <a:extLst>
              <a:ext uri="{FF2B5EF4-FFF2-40B4-BE49-F238E27FC236}">
                <a16:creationId xmlns:a16="http://schemas.microsoft.com/office/drawing/2014/main" id="{6F411F59-1928-4079-98F8-FAD0BE9B9032}"/>
              </a:ext>
            </a:extLst>
          </p:cNvPr>
          <p:cNvSpPr/>
          <p:nvPr/>
        </p:nvSpPr>
        <p:spPr>
          <a:xfrm rot="16200000">
            <a:off x="5289321" y="2257473"/>
            <a:ext cx="524280" cy="1433207"/>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6" name="TextBox 35">
            <a:extLst>
              <a:ext uri="{FF2B5EF4-FFF2-40B4-BE49-F238E27FC236}">
                <a16:creationId xmlns:a16="http://schemas.microsoft.com/office/drawing/2014/main" id="{B970AEAE-5CE0-4635-946F-24E82EEA6485}"/>
              </a:ext>
            </a:extLst>
          </p:cNvPr>
          <p:cNvSpPr txBox="1"/>
          <p:nvPr/>
        </p:nvSpPr>
        <p:spPr>
          <a:xfrm>
            <a:off x="998712" y="2758631"/>
            <a:ext cx="1479688"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5,000,000</a:t>
            </a:r>
          </a:p>
        </p:txBody>
      </p:sp>
      <p:sp>
        <p:nvSpPr>
          <p:cNvPr id="37" name="TextBox 36">
            <a:extLst>
              <a:ext uri="{FF2B5EF4-FFF2-40B4-BE49-F238E27FC236}">
                <a16:creationId xmlns:a16="http://schemas.microsoft.com/office/drawing/2014/main" id="{59576ECD-B853-4C1D-87AD-DFF66A5557E7}"/>
              </a:ext>
            </a:extLst>
          </p:cNvPr>
          <p:cNvSpPr txBox="1"/>
          <p:nvPr/>
        </p:nvSpPr>
        <p:spPr>
          <a:xfrm>
            <a:off x="4745034" y="2758631"/>
            <a:ext cx="164271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6,000,000</a:t>
            </a:r>
          </a:p>
        </p:txBody>
      </p:sp>
      <p:sp>
        <p:nvSpPr>
          <p:cNvPr id="7" name="Oval 6">
            <a:extLst>
              <a:ext uri="{FF2B5EF4-FFF2-40B4-BE49-F238E27FC236}">
                <a16:creationId xmlns:a16="http://schemas.microsoft.com/office/drawing/2014/main" id="{C80B9F13-6FF4-4AA2-91F7-74B046C6446C}"/>
              </a:ext>
            </a:extLst>
          </p:cNvPr>
          <p:cNvSpPr/>
          <p:nvPr/>
        </p:nvSpPr>
        <p:spPr>
          <a:xfrm>
            <a:off x="813742" y="2591687"/>
            <a:ext cx="1730243" cy="76477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5" name="Oval 24">
            <a:extLst>
              <a:ext uri="{FF2B5EF4-FFF2-40B4-BE49-F238E27FC236}">
                <a16:creationId xmlns:a16="http://schemas.microsoft.com/office/drawing/2014/main" id="{62DDD480-BF7F-44E1-A5EB-2AA1B301CC88}"/>
              </a:ext>
            </a:extLst>
          </p:cNvPr>
          <p:cNvSpPr/>
          <p:nvPr/>
        </p:nvSpPr>
        <p:spPr>
          <a:xfrm>
            <a:off x="4680747" y="5008127"/>
            <a:ext cx="1637966" cy="76477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 name="TextBox 19">
            <a:extLst>
              <a:ext uri="{FF2B5EF4-FFF2-40B4-BE49-F238E27FC236}">
                <a16:creationId xmlns:a16="http://schemas.microsoft.com/office/drawing/2014/main" id="{37FFE91F-B13D-4DB4-A5E4-AE7FE0D9B7AB}"/>
              </a:ext>
            </a:extLst>
          </p:cNvPr>
          <p:cNvSpPr txBox="1"/>
          <p:nvPr/>
        </p:nvSpPr>
        <p:spPr>
          <a:xfrm>
            <a:off x="6840389" y="3663138"/>
            <a:ext cx="5021096" cy="144655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previous multiple of 1,000,000 is ___. The next multiple of 1,000,000 is ___.</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___ is greater than ___ and less than ___.</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___ is rounded to ___. </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 </a:t>
            </a:r>
          </a:p>
        </p:txBody>
      </p:sp>
      <p:sp>
        <p:nvSpPr>
          <p:cNvPr id="3" name="Content Placeholder 2">
            <a:extLst>
              <a:ext uri="{FF2B5EF4-FFF2-40B4-BE49-F238E27FC236}">
                <a16:creationId xmlns:a16="http://schemas.microsoft.com/office/drawing/2014/main" id="{4C914717-01A7-4C35-BFB7-379BCDE8BEC0}"/>
              </a:ext>
            </a:extLst>
          </p:cNvPr>
          <p:cNvSpPr txBox="1">
            <a:spLocks/>
          </p:cNvSpPr>
          <p:nvPr/>
        </p:nvSpPr>
        <p:spPr>
          <a:xfrm flipH="1">
            <a:off x="6396670" y="1557338"/>
            <a:ext cx="5745851"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Identify the multiple of one million before and after the given value.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Identify which multiple of one million the given value is closer to and therefore which multiple of one million it rounds to.</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rounding to the nearest multiple of one hundred thousand.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does the critical digit change?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132592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38" grpId="0"/>
      <p:bldP spid="44" grpId="0"/>
      <p:bldP spid="45" grpId="0"/>
      <p:bldP spid="77" grpId="0" animBg="1"/>
      <p:bldP spid="78" grpId="0" animBg="1"/>
      <p:bldP spid="36" grpId="0"/>
      <p:bldP spid="37" grpId="0"/>
      <p:bldP spid="7" grpId="0" animBg="1"/>
      <p:bldP spid="25" grpId="0" animBg="1"/>
      <p:bldP spid="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B761844-EAD9-4943-825B-8F0C0597B60F}"/>
              </a:ext>
            </a:extLst>
          </p:cNvPr>
          <p:cNvSpPr>
            <a:spLocks noGrp="1"/>
          </p:cNvSpPr>
          <p:nvPr>
            <p:ph type="title"/>
          </p:nvPr>
        </p:nvSpPr>
        <p:spPr/>
        <p:txBody>
          <a:bodyPr/>
          <a:lstStyle/>
          <a:p>
            <a:r>
              <a:rPr lang="en-US" altLang="en-US" dirty="0"/>
              <a:t>6NPV-3 Numbers up to 10,000,000 in the linear number system</a:t>
            </a:r>
            <a:br>
              <a:rPr lang="en-GB" kern="0" dirty="0"/>
            </a:br>
            <a:endParaRPr lang="en-GB" dirty="0"/>
          </a:p>
        </p:txBody>
      </p:sp>
      <p:sp>
        <p:nvSpPr>
          <p:cNvPr id="10" name="TextBox 9">
            <a:extLst>
              <a:ext uri="{FF2B5EF4-FFF2-40B4-BE49-F238E27FC236}">
                <a16:creationId xmlns:a16="http://schemas.microsoft.com/office/drawing/2014/main" id="{FA1C915D-C25C-4F1F-8E6C-5125E79B22BA}"/>
              </a:ext>
            </a:extLst>
          </p:cNvPr>
          <p:cNvSpPr txBox="1"/>
          <p:nvPr/>
        </p:nvSpPr>
        <p:spPr bwMode="auto">
          <a:xfrm>
            <a:off x="3269119" y="2425467"/>
            <a:ext cx="28636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nearest hundred thousand</a:t>
            </a:r>
          </a:p>
        </p:txBody>
      </p:sp>
      <p:sp>
        <p:nvSpPr>
          <p:cNvPr id="11" name="TextBox 10">
            <a:extLst>
              <a:ext uri="{FF2B5EF4-FFF2-40B4-BE49-F238E27FC236}">
                <a16:creationId xmlns:a16="http://schemas.microsoft.com/office/drawing/2014/main" id="{3F490FAC-0757-4C04-93DB-D372CC5B7864}"/>
              </a:ext>
            </a:extLst>
          </p:cNvPr>
          <p:cNvSpPr txBox="1"/>
          <p:nvPr/>
        </p:nvSpPr>
        <p:spPr bwMode="auto">
          <a:xfrm>
            <a:off x="3269119" y="2839930"/>
            <a:ext cx="16756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nearest million</a:t>
            </a:r>
          </a:p>
        </p:txBody>
      </p:sp>
      <p:graphicFrame>
        <p:nvGraphicFramePr>
          <p:cNvPr id="12" name="Table 11">
            <a:extLst>
              <a:ext uri="{FF2B5EF4-FFF2-40B4-BE49-F238E27FC236}">
                <a16:creationId xmlns:a16="http://schemas.microsoft.com/office/drawing/2014/main" id="{C6526080-34E1-4976-BE72-91472F7B2FEB}"/>
              </a:ext>
            </a:extLst>
          </p:cNvPr>
          <p:cNvGraphicFramePr>
            <a:graphicFrameLocks noGrp="1"/>
          </p:cNvGraphicFramePr>
          <p:nvPr/>
        </p:nvGraphicFramePr>
        <p:xfrm>
          <a:off x="623888" y="1917934"/>
          <a:ext cx="2552080" cy="457200"/>
        </p:xfrm>
        <a:graphic>
          <a:graphicData uri="http://schemas.openxmlformats.org/drawingml/2006/table">
            <a:tbl>
              <a:tblPr firstRow="1" bandRow="1">
                <a:tableStyleId>{5C22544A-7EE6-4342-B048-85BDC9FD1C3A}</a:tableStyleId>
              </a:tblPr>
              <a:tblGrid>
                <a:gridCol w="331200">
                  <a:extLst>
                    <a:ext uri="{9D8B030D-6E8A-4147-A177-3AD203B41FA5}">
                      <a16:colId xmlns:a16="http://schemas.microsoft.com/office/drawing/2014/main" val="869408492"/>
                    </a:ext>
                  </a:extLst>
                </a:gridCol>
                <a:gridCol w="116840">
                  <a:extLst>
                    <a:ext uri="{9D8B030D-6E8A-4147-A177-3AD203B41FA5}">
                      <a16:colId xmlns:a16="http://schemas.microsoft.com/office/drawing/2014/main" val="1892505124"/>
                    </a:ext>
                  </a:extLst>
                </a:gridCol>
                <a:gridCol w="331200">
                  <a:extLst>
                    <a:ext uri="{9D8B030D-6E8A-4147-A177-3AD203B41FA5}">
                      <a16:colId xmlns:a16="http://schemas.microsoft.com/office/drawing/2014/main" val="558975655"/>
                    </a:ext>
                  </a:extLst>
                </a:gridCol>
                <a:gridCol w="331200">
                  <a:extLst>
                    <a:ext uri="{9D8B030D-6E8A-4147-A177-3AD203B41FA5}">
                      <a16:colId xmlns:a16="http://schemas.microsoft.com/office/drawing/2014/main" val="778272236"/>
                    </a:ext>
                  </a:extLst>
                </a:gridCol>
                <a:gridCol w="331200">
                  <a:extLst>
                    <a:ext uri="{9D8B030D-6E8A-4147-A177-3AD203B41FA5}">
                      <a16:colId xmlns:a16="http://schemas.microsoft.com/office/drawing/2014/main" val="1451107887"/>
                    </a:ext>
                  </a:extLst>
                </a:gridCol>
                <a:gridCol w="116840">
                  <a:extLst>
                    <a:ext uri="{9D8B030D-6E8A-4147-A177-3AD203B41FA5}">
                      <a16:colId xmlns:a16="http://schemas.microsoft.com/office/drawing/2014/main" val="3017433833"/>
                    </a:ext>
                  </a:extLst>
                </a:gridCol>
                <a:gridCol w="331200">
                  <a:extLst>
                    <a:ext uri="{9D8B030D-6E8A-4147-A177-3AD203B41FA5}">
                      <a16:colId xmlns:a16="http://schemas.microsoft.com/office/drawing/2014/main" val="2746468154"/>
                    </a:ext>
                  </a:extLst>
                </a:gridCol>
                <a:gridCol w="331200">
                  <a:extLst>
                    <a:ext uri="{9D8B030D-6E8A-4147-A177-3AD203B41FA5}">
                      <a16:colId xmlns:a16="http://schemas.microsoft.com/office/drawing/2014/main" val="4197076878"/>
                    </a:ext>
                  </a:extLst>
                </a:gridCol>
                <a:gridCol w="331200">
                  <a:extLst>
                    <a:ext uri="{9D8B030D-6E8A-4147-A177-3AD203B41FA5}">
                      <a16:colId xmlns:a16="http://schemas.microsoft.com/office/drawing/2014/main" val="3220535394"/>
                    </a:ext>
                  </a:extLst>
                </a:gridCol>
              </a:tblGrid>
              <a:tr h="370840">
                <a:tc>
                  <a:txBody>
                    <a:bodyPr/>
                    <a:lstStyle/>
                    <a:p>
                      <a:r>
                        <a:rPr lang="en-GB" sz="2400" b="0" dirty="0">
                          <a:solidFill>
                            <a:srgbClr val="E82420"/>
                          </a:solidFill>
                          <a:latin typeface="Myriad Pro Semibold"/>
                        </a:rPr>
                        <a:t>1</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rgbClr val="E82420"/>
                          </a:solidFill>
                          <a:latin typeface="Myriad Pro Semibold"/>
                        </a:rPr>
                        <a:t>,</a:t>
                      </a:r>
                    </a:p>
                  </a:txBody>
                  <a:tcPr marL="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rgbClr val="E82420"/>
                          </a:solidFill>
                          <a:latin typeface="Myriad Pro Semibold"/>
                        </a:rPr>
                        <a:t>7</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rgbClr val="E82420"/>
                          </a:solidFill>
                          <a:latin typeface="Myriad Pro Semibold"/>
                        </a:rPr>
                        <a:t>5</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rgbClr val="E82420"/>
                          </a:solidFill>
                          <a:latin typeface="Myriad Pro Semibold"/>
                        </a:rPr>
                        <a:t>6</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rgbClr val="E82420"/>
                          </a:solidFill>
                          <a:latin typeface="Myriad Pro Semibold"/>
                        </a:rPr>
                        <a:t>,</a:t>
                      </a:r>
                    </a:p>
                  </a:txBody>
                  <a:tcPr marL="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rgbClr val="E82420"/>
                          </a:solidFill>
                          <a:latin typeface="Myriad Pro Semibold"/>
                        </a:rPr>
                        <a:t>4</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rgbClr val="E82420"/>
                          </a:solidFill>
                          <a:latin typeface="Myriad Pro Semibold"/>
                        </a:rPr>
                        <a:t>5</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rgbClr val="E82420"/>
                          </a:solidFill>
                          <a:latin typeface="Myriad Pro Semibold"/>
                        </a:rPr>
                        <a:t>1</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05592683"/>
                  </a:ext>
                </a:extLst>
              </a:tr>
            </a:tbl>
          </a:graphicData>
        </a:graphic>
      </p:graphicFrame>
      <p:graphicFrame>
        <p:nvGraphicFramePr>
          <p:cNvPr id="17" name="Table 16">
            <a:extLst>
              <a:ext uri="{FF2B5EF4-FFF2-40B4-BE49-F238E27FC236}">
                <a16:creationId xmlns:a16="http://schemas.microsoft.com/office/drawing/2014/main" id="{06195ACD-876A-4139-A815-751444E1BC59}"/>
              </a:ext>
            </a:extLst>
          </p:cNvPr>
          <p:cNvGraphicFramePr>
            <a:graphicFrameLocks noGrp="1"/>
          </p:cNvGraphicFramePr>
          <p:nvPr/>
        </p:nvGraphicFramePr>
        <p:xfrm>
          <a:off x="623888" y="2382730"/>
          <a:ext cx="2552080" cy="457200"/>
        </p:xfrm>
        <a:graphic>
          <a:graphicData uri="http://schemas.openxmlformats.org/drawingml/2006/table">
            <a:tbl>
              <a:tblPr firstRow="1" bandRow="1">
                <a:tableStyleId>{5C22544A-7EE6-4342-B048-85BDC9FD1C3A}</a:tableStyleId>
              </a:tblPr>
              <a:tblGrid>
                <a:gridCol w="331200">
                  <a:extLst>
                    <a:ext uri="{9D8B030D-6E8A-4147-A177-3AD203B41FA5}">
                      <a16:colId xmlns:a16="http://schemas.microsoft.com/office/drawing/2014/main" val="869408492"/>
                    </a:ext>
                  </a:extLst>
                </a:gridCol>
                <a:gridCol w="116840">
                  <a:extLst>
                    <a:ext uri="{9D8B030D-6E8A-4147-A177-3AD203B41FA5}">
                      <a16:colId xmlns:a16="http://schemas.microsoft.com/office/drawing/2014/main" val="1892505124"/>
                    </a:ext>
                  </a:extLst>
                </a:gridCol>
                <a:gridCol w="331200">
                  <a:extLst>
                    <a:ext uri="{9D8B030D-6E8A-4147-A177-3AD203B41FA5}">
                      <a16:colId xmlns:a16="http://schemas.microsoft.com/office/drawing/2014/main" val="558975655"/>
                    </a:ext>
                  </a:extLst>
                </a:gridCol>
                <a:gridCol w="331200">
                  <a:extLst>
                    <a:ext uri="{9D8B030D-6E8A-4147-A177-3AD203B41FA5}">
                      <a16:colId xmlns:a16="http://schemas.microsoft.com/office/drawing/2014/main" val="778272236"/>
                    </a:ext>
                  </a:extLst>
                </a:gridCol>
                <a:gridCol w="331200">
                  <a:extLst>
                    <a:ext uri="{9D8B030D-6E8A-4147-A177-3AD203B41FA5}">
                      <a16:colId xmlns:a16="http://schemas.microsoft.com/office/drawing/2014/main" val="1451107887"/>
                    </a:ext>
                  </a:extLst>
                </a:gridCol>
                <a:gridCol w="116840">
                  <a:extLst>
                    <a:ext uri="{9D8B030D-6E8A-4147-A177-3AD203B41FA5}">
                      <a16:colId xmlns:a16="http://schemas.microsoft.com/office/drawing/2014/main" val="3017433833"/>
                    </a:ext>
                  </a:extLst>
                </a:gridCol>
                <a:gridCol w="331200">
                  <a:extLst>
                    <a:ext uri="{9D8B030D-6E8A-4147-A177-3AD203B41FA5}">
                      <a16:colId xmlns:a16="http://schemas.microsoft.com/office/drawing/2014/main" val="2746468154"/>
                    </a:ext>
                  </a:extLst>
                </a:gridCol>
                <a:gridCol w="331200">
                  <a:extLst>
                    <a:ext uri="{9D8B030D-6E8A-4147-A177-3AD203B41FA5}">
                      <a16:colId xmlns:a16="http://schemas.microsoft.com/office/drawing/2014/main" val="4197076878"/>
                    </a:ext>
                  </a:extLst>
                </a:gridCol>
                <a:gridCol w="331200">
                  <a:extLst>
                    <a:ext uri="{9D8B030D-6E8A-4147-A177-3AD203B41FA5}">
                      <a16:colId xmlns:a16="http://schemas.microsoft.com/office/drawing/2014/main" val="3220535394"/>
                    </a:ext>
                  </a:extLst>
                </a:gridCol>
              </a:tblGrid>
              <a:tr h="370840">
                <a:tc>
                  <a:txBody>
                    <a:bodyPr/>
                    <a:lstStyle/>
                    <a:p>
                      <a:r>
                        <a:rPr lang="en-GB" sz="2400" b="0" dirty="0">
                          <a:solidFill>
                            <a:schemeClr val="tx1"/>
                          </a:solidFill>
                          <a:latin typeface="Myriad Pro Semibold"/>
                        </a:rPr>
                        <a:t>1</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a:t>
                      </a:r>
                    </a:p>
                  </a:txBody>
                  <a:tcPr marL="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8</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a:t>
                      </a:r>
                    </a:p>
                  </a:txBody>
                  <a:tcPr marL="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05592683"/>
                  </a:ext>
                </a:extLst>
              </a:tr>
            </a:tbl>
          </a:graphicData>
        </a:graphic>
      </p:graphicFrame>
      <p:graphicFrame>
        <p:nvGraphicFramePr>
          <p:cNvPr id="18" name="Table 17">
            <a:extLst>
              <a:ext uri="{FF2B5EF4-FFF2-40B4-BE49-F238E27FC236}">
                <a16:creationId xmlns:a16="http://schemas.microsoft.com/office/drawing/2014/main" id="{DB56E75B-EC24-4409-915F-C2FAE3297802}"/>
              </a:ext>
            </a:extLst>
          </p:cNvPr>
          <p:cNvGraphicFramePr>
            <a:graphicFrameLocks noGrp="1"/>
          </p:cNvGraphicFramePr>
          <p:nvPr/>
        </p:nvGraphicFramePr>
        <p:xfrm>
          <a:off x="623888" y="2794799"/>
          <a:ext cx="2552080" cy="457200"/>
        </p:xfrm>
        <a:graphic>
          <a:graphicData uri="http://schemas.openxmlformats.org/drawingml/2006/table">
            <a:tbl>
              <a:tblPr firstRow="1" bandRow="1">
                <a:tableStyleId>{5C22544A-7EE6-4342-B048-85BDC9FD1C3A}</a:tableStyleId>
              </a:tblPr>
              <a:tblGrid>
                <a:gridCol w="331200">
                  <a:extLst>
                    <a:ext uri="{9D8B030D-6E8A-4147-A177-3AD203B41FA5}">
                      <a16:colId xmlns:a16="http://schemas.microsoft.com/office/drawing/2014/main" val="869408492"/>
                    </a:ext>
                  </a:extLst>
                </a:gridCol>
                <a:gridCol w="116840">
                  <a:extLst>
                    <a:ext uri="{9D8B030D-6E8A-4147-A177-3AD203B41FA5}">
                      <a16:colId xmlns:a16="http://schemas.microsoft.com/office/drawing/2014/main" val="1892505124"/>
                    </a:ext>
                  </a:extLst>
                </a:gridCol>
                <a:gridCol w="331200">
                  <a:extLst>
                    <a:ext uri="{9D8B030D-6E8A-4147-A177-3AD203B41FA5}">
                      <a16:colId xmlns:a16="http://schemas.microsoft.com/office/drawing/2014/main" val="558975655"/>
                    </a:ext>
                  </a:extLst>
                </a:gridCol>
                <a:gridCol w="331200">
                  <a:extLst>
                    <a:ext uri="{9D8B030D-6E8A-4147-A177-3AD203B41FA5}">
                      <a16:colId xmlns:a16="http://schemas.microsoft.com/office/drawing/2014/main" val="778272236"/>
                    </a:ext>
                  </a:extLst>
                </a:gridCol>
                <a:gridCol w="331200">
                  <a:extLst>
                    <a:ext uri="{9D8B030D-6E8A-4147-A177-3AD203B41FA5}">
                      <a16:colId xmlns:a16="http://schemas.microsoft.com/office/drawing/2014/main" val="1451107887"/>
                    </a:ext>
                  </a:extLst>
                </a:gridCol>
                <a:gridCol w="116840">
                  <a:extLst>
                    <a:ext uri="{9D8B030D-6E8A-4147-A177-3AD203B41FA5}">
                      <a16:colId xmlns:a16="http://schemas.microsoft.com/office/drawing/2014/main" val="3017433833"/>
                    </a:ext>
                  </a:extLst>
                </a:gridCol>
                <a:gridCol w="331200">
                  <a:extLst>
                    <a:ext uri="{9D8B030D-6E8A-4147-A177-3AD203B41FA5}">
                      <a16:colId xmlns:a16="http://schemas.microsoft.com/office/drawing/2014/main" val="2746468154"/>
                    </a:ext>
                  </a:extLst>
                </a:gridCol>
                <a:gridCol w="331200">
                  <a:extLst>
                    <a:ext uri="{9D8B030D-6E8A-4147-A177-3AD203B41FA5}">
                      <a16:colId xmlns:a16="http://schemas.microsoft.com/office/drawing/2014/main" val="4197076878"/>
                    </a:ext>
                  </a:extLst>
                </a:gridCol>
                <a:gridCol w="331200">
                  <a:extLst>
                    <a:ext uri="{9D8B030D-6E8A-4147-A177-3AD203B41FA5}">
                      <a16:colId xmlns:a16="http://schemas.microsoft.com/office/drawing/2014/main" val="3220535394"/>
                    </a:ext>
                  </a:extLst>
                </a:gridCol>
              </a:tblGrid>
              <a:tr h="370840">
                <a:tc>
                  <a:txBody>
                    <a:bodyPr/>
                    <a:lstStyle/>
                    <a:p>
                      <a:r>
                        <a:rPr lang="en-GB" sz="2400" b="0" dirty="0">
                          <a:solidFill>
                            <a:schemeClr val="tx1"/>
                          </a:solidFill>
                          <a:latin typeface="Myriad Pro Semibold"/>
                        </a:rPr>
                        <a:t>2</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a:t>
                      </a:r>
                    </a:p>
                  </a:txBody>
                  <a:tcPr marL="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a:t>
                      </a:r>
                    </a:p>
                  </a:txBody>
                  <a:tcPr marL="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05592683"/>
                  </a:ext>
                </a:extLst>
              </a:tr>
            </a:tbl>
          </a:graphicData>
        </a:graphic>
      </p:graphicFrame>
      <p:sp>
        <p:nvSpPr>
          <p:cNvPr id="29" name="Oval 28">
            <a:extLst>
              <a:ext uri="{FF2B5EF4-FFF2-40B4-BE49-F238E27FC236}">
                <a16:creationId xmlns:a16="http://schemas.microsoft.com/office/drawing/2014/main" id="{8001B9F1-D425-49B3-99D1-AA476475C925}"/>
              </a:ext>
            </a:extLst>
          </p:cNvPr>
          <p:cNvSpPr/>
          <p:nvPr/>
        </p:nvSpPr>
        <p:spPr bwMode="auto">
          <a:xfrm>
            <a:off x="1406098" y="1970323"/>
            <a:ext cx="338553" cy="338553"/>
          </a:xfrm>
          <a:prstGeom prst="ellipse">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30" name="Straight Arrow Connector 29">
            <a:extLst>
              <a:ext uri="{FF2B5EF4-FFF2-40B4-BE49-F238E27FC236}">
                <a16:creationId xmlns:a16="http://schemas.microsoft.com/office/drawing/2014/main" id="{307C22EF-61C1-4E24-990E-6F076C3A1D47}"/>
              </a:ext>
            </a:extLst>
          </p:cNvPr>
          <p:cNvCxnSpPr>
            <a:cxnSpLocks/>
          </p:cNvCxnSpPr>
          <p:nvPr/>
        </p:nvCxnSpPr>
        <p:spPr bwMode="auto">
          <a:xfrm>
            <a:off x="1575373" y="1354004"/>
            <a:ext cx="0" cy="559387"/>
          </a:xfrm>
          <a:prstGeom prst="straightConnector1">
            <a:avLst/>
          </a:prstGeom>
          <a:noFill/>
          <a:ln w="19050" cap="flat" cmpd="sng" algn="ctr">
            <a:solidFill>
              <a:srgbClr val="E82420"/>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Oval 30">
            <a:extLst>
              <a:ext uri="{FF2B5EF4-FFF2-40B4-BE49-F238E27FC236}">
                <a16:creationId xmlns:a16="http://schemas.microsoft.com/office/drawing/2014/main" id="{48B92F69-B1FA-43BB-9D36-E8B780BA4B3D}"/>
              </a:ext>
            </a:extLst>
          </p:cNvPr>
          <p:cNvSpPr/>
          <p:nvPr/>
        </p:nvSpPr>
        <p:spPr bwMode="auto">
          <a:xfrm>
            <a:off x="1074601" y="1970323"/>
            <a:ext cx="338553" cy="338553"/>
          </a:xfrm>
          <a:prstGeom prst="ellipse">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32" name="Straight Arrow Connector 31">
            <a:extLst>
              <a:ext uri="{FF2B5EF4-FFF2-40B4-BE49-F238E27FC236}">
                <a16:creationId xmlns:a16="http://schemas.microsoft.com/office/drawing/2014/main" id="{343B23BE-0457-49ED-BFEC-044623667E12}"/>
              </a:ext>
            </a:extLst>
          </p:cNvPr>
          <p:cNvCxnSpPr>
            <a:cxnSpLocks/>
          </p:cNvCxnSpPr>
          <p:nvPr/>
        </p:nvCxnSpPr>
        <p:spPr bwMode="auto">
          <a:xfrm>
            <a:off x="1243876" y="1354004"/>
            <a:ext cx="0" cy="559387"/>
          </a:xfrm>
          <a:prstGeom prst="straightConnector1">
            <a:avLst/>
          </a:prstGeom>
          <a:noFill/>
          <a:ln w="19050" cap="flat" cmpd="sng" algn="ctr">
            <a:solidFill>
              <a:srgbClr val="E82420"/>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TextBox 35">
            <a:extLst>
              <a:ext uri="{FF2B5EF4-FFF2-40B4-BE49-F238E27FC236}">
                <a16:creationId xmlns:a16="http://schemas.microsoft.com/office/drawing/2014/main" id="{5444D20F-B422-4AF5-9F72-E1A8E6B6DA1B}"/>
              </a:ext>
            </a:extLst>
          </p:cNvPr>
          <p:cNvSpPr txBox="1"/>
          <p:nvPr/>
        </p:nvSpPr>
        <p:spPr bwMode="auto">
          <a:xfrm>
            <a:off x="3373617" y="4823179"/>
            <a:ext cx="17878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nearest £10,000</a:t>
            </a:r>
          </a:p>
        </p:txBody>
      </p:sp>
      <p:sp>
        <p:nvSpPr>
          <p:cNvPr id="37" name="TextBox 36">
            <a:extLst>
              <a:ext uri="{FF2B5EF4-FFF2-40B4-BE49-F238E27FC236}">
                <a16:creationId xmlns:a16="http://schemas.microsoft.com/office/drawing/2014/main" id="{066E27D1-E923-420B-8D54-9C49751BC544}"/>
              </a:ext>
            </a:extLst>
          </p:cNvPr>
          <p:cNvSpPr txBox="1"/>
          <p:nvPr/>
        </p:nvSpPr>
        <p:spPr bwMode="auto">
          <a:xfrm>
            <a:off x="3373617" y="5242149"/>
            <a:ext cx="19128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ts val="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nearest £100,000</a:t>
            </a:r>
          </a:p>
        </p:txBody>
      </p:sp>
      <p:graphicFrame>
        <p:nvGraphicFramePr>
          <p:cNvPr id="38" name="Table 37">
            <a:extLst>
              <a:ext uri="{FF2B5EF4-FFF2-40B4-BE49-F238E27FC236}">
                <a16:creationId xmlns:a16="http://schemas.microsoft.com/office/drawing/2014/main" id="{AF755CB2-01C8-4336-B06F-5FB61A7FA31C}"/>
              </a:ext>
            </a:extLst>
          </p:cNvPr>
          <p:cNvGraphicFramePr>
            <a:graphicFrameLocks noGrp="1"/>
          </p:cNvGraphicFramePr>
          <p:nvPr/>
        </p:nvGraphicFramePr>
        <p:xfrm>
          <a:off x="560377" y="4287679"/>
          <a:ext cx="2789580" cy="457200"/>
        </p:xfrm>
        <a:graphic>
          <a:graphicData uri="http://schemas.openxmlformats.org/drawingml/2006/table">
            <a:tbl>
              <a:tblPr firstRow="1" bandRow="1">
                <a:tableStyleId>{5C22544A-7EE6-4342-B048-85BDC9FD1C3A}</a:tableStyleId>
              </a:tblPr>
              <a:tblGrid>
                <a:gridCol w="381820">
                  <a:extLst>
                    <a:ext uri="{9D8B030D-6E8A-4147-A177-3AD203B41FA5}">
                      <a16:colId xmlns:a16="http://schemas.microsoft.com/office/drawing/2014/main" val="1892505124"/>
                    </a:ext>
                  </a:extLst>
                </a:gridCol>
                <a:gridCol w="381820">
                  <a:extLst>
                    <a:ext uri="{9D8B030D-6E8A-4147-A177-3AD203B41FA5}">
                      <a16:colId xmlns:a16="http://schemas.microsoft.com/office/drawing/2014/main" val="558975655"/>
                    </a:ext>
                  </a:extLst>
                </a:gridCol>
                <a:gridCol w="381820">
                  <a:extLst>
                    <a:ext uri="{9D8B030D-6E8A-4147-A177-3AD203B41FA5}">
                      <a16:colId xmlns:a16="http://schemas.microsoft.com/office/drawing/2014/main" val="778272236"/>
                    </a:ext>
                  </a:extLst>
                </a:gridCol>
                <a:gridCol w="381820">
                  <a:extLst>
                    <a:ext uri="{9D8B030D-6E8A-4147-A177-3AD203B41FA5}">
                      <a16:colId xmlns:a16="http://schemas.microsoft.com/office/drawing/2014/main" val="1451107887"/>
                    </a:ext>
                  </a:extLst>
                </a:gridCol>
                <a:gridCol w="116840">
                  <a:extLst>
                    <a:ext uri="{9D8B030D-6E8A-4147-A177-3AD203B41FA5}">
                      <a16:colId xmlns:a16="http://schemas.microsoft.com/office/drawing/2014/main" val="3017433833"/>
                    </a:ext>
                  </a:extLst>
                </a:gridCol>
                <a:gridCol w="381820">
                  <a:extLst>
                    <a:ext uri="{9D8B030D-6E8A-4147-A177-3AD203B41FA5}">
                      <a16:colId xmlns:a16="http://schemas.microsoft.com/office/drawing/2014/main" val="2746468154"/>
                    </a:ext>
                  </a:extLst>
                </a:gridCol>
                <a:gridCol w="381820">
                  <a:extLst>
                    <a:ext uri="{9D8B030D-6E8A-4147-A177-3AD203B41FA5}">
                      <a16:colId xmlns:a16="http://schemas.microsoft.com/office/drawing/2014/main" val="4197076878"/>
                    </a:ext>
                  </a:extLst>
                </a:gridCol>
                <a:gridCol w="381820">
                  <a:extLst>
                    <a:ext uri="{9D8B030D-6E8A-4147-A177-3AD203B41FA5}">
                      <a16:colId xmlns:a16="http://schemas.microsoft.com/office/drawing/2014/main" val="3220535394"/>
                    </a:ext>
                  </a:extLst>
                </a:gridCol>
              </a:tblGrid>
              <a:tr h="370840">
                <a:tc>
                  <a:txBody>
                    <a:bodyPr/>
                    <a:lstStyle/>
                    <a:p>
                      <a:r>
                        <a:rPr lang="en-GB" sz="2400" b="0" dirty="0">
                          <a:solidFill>
                            <a:srgbClr val="E82420"/>
                          </a:solidFill>
                          <a:latin typeface="Myriad Pro Semibold"/>
                        </a:rPr>
                        <a: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rgbClr val="E82420"/>
                          </a:solidFill>
                          <a:latin typeface="Myriad Pro Semibold"/>
                        </a:rPr>
                        <a:t>2</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rgbClr val="E82420"/>
                          </a:solidFill>
                          <a:latin typeface="Myriad Pro Semibold"/>
                        </a:rPr>
                        <a:t>8</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rgbClr val="E82420"/>
                          </a:solidFill>
                          <a:latin typeface="Myriad Pro Semibold"/>
                        </a:rPr>
                        <a:t>9</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rgbClr val="E82420"/>
                          </a:solidFill>
                          <a:latin typeface="Myriad Pro Semibold"/>
                        </a:rPr>
                        <a:t>,</a:t>
                      </a:r>
                    </a:p>
                  </a:txBody>
                  <a:tcPr marL="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rgbClr val="E82420"/>
                          </a:solidFill>
                          <a:latin typeface="Myriad Pro Semibold"/>
                        </a:rPr>
                        <a:t>9</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rgbClr val="E82420"/>
                          </a:solidFill>
                          <a:latin typeface="Myriad Pro Semibold"/>
                        </a:rPr>
                        <a:t>1</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rgbClr val="E82420"/>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05592683"/>
                  </a:ext>
                </a:extLst>
              </a:tr>
            </a:tbl>
          </a:graphicData>
        </a:graphic>
      </p:graphicFrame>
      <p:graphicFrame>
        <p:nvGraphicFramePr>
          <p:cNvPr id="42" name="Table 41">
            <a:extLst>
              <a:ext uri="{FF2B5EF4-FFF2-40B4-BE49-F238E27FC236}">
                <a16:creationId xmlns:a16="http://schemas.microsoft.com/office/drawing/2014/main" id="{F6D6510E-8ABF-493D-8454-18DEC6B0E37C}"/>
              </a:ext>
            </a:extLst>
          </p:cNvPr>
          <p:cNvGraphicFramePr>
            <a:graphicFrameLocks noGrp="1"/>
          </p:cNvGraphicFramePr>
          <p:nvPr/>
        </p:nvGraphicFramePr>
        <p:xfrm>
          <a:off x="560377" y="4773679"/>
          <a:ext cx="2789580" cy="457200"/>
        </p:xfrm>
        <a:graphic>
          <a:graphicData uri="http://schemas.openxmlformats.org/drawingml/2006/table">
            <a:tbl>
              <a:tblPr firstRow="1" bandRow="1">
                <a:tableStyleId>{5C22544A-7EE6-4342-B048-85BDC9FD1C3A}</a:tableStyleId>
              </a:tblPr>
              <a:tblGrid>
                <a:gridCol w="381820">
                  <a:extLst>
                    <a:ext uri="{9D8B030D-6E8A-4147-A177-3AD203B41FA5}">
                      <a16:colId xmlns:a16="http://schemas.microsoft.com/office/drawing/2014/main" val="869408492"/>
                    </a:ext>
                  </a:extLst>
                </a:gridCol>
                <a:gridCol w="381820">
                  <a:extLst>
                    <a:ext uri="{9D8B030D-6E8A-4147-A177-3AD203B41FA5}">
                      <a16:colId xmlns:a16="http://schemas.microsoft.com/office/drawing/2014/main" val="1892505124"/>
                    </a:ext>
                  </a:extLst>
                </a:gridCol>
                <a:gridCol w="381820">
                  <a:extLst>
                    <a:ext uri="{9D8B030D-6E8A-4147-A177-3AD203B41FA5}">
                      <a16:colId xmlns:a16="http://schemas.microsoft.com/office/drawing/2014/main" val="558975655"/>
                    </a:ext>
                  </a:extLst>
                </a:gridCol>
                <a:gridCol w="381820">
                  <a:extLst>
                    <a:ext uri="{9D8B030D-6E8A-4147-A177-3AD203B41FA5}">
                      <a16:colId xmlns:a16="http://schemas.microsoft.com/office/drawing/2014/main" val="778272236"/>
                    </a:ext>
                  </a:extLst>
                </a:gridCol>
                <a:gridCol w="116840">
                  <a:extLst>
                    <a:ext uri="{9D8B030D-6E8A-4147-A177-3AD203B41FA5}">
                      <a16:colId xmlns:a16="http://schemas.microsoft.com/office/drawing/2014/main" val="1451107887"/>
                    </a:ext>
                  </a:extLst>
                </a:gridCol>
                <a:gridCol w="381820">
                  <a:extLst>
                    <a:ext uri="{9D8B030D-6E8A-4147-A177-3AD203B41FA5}">
                      <a16:colId xmlns:a16="http://schemas.microsoft.com/office/drawing/2014/main" val="3017433833"/>
                    </a:ext>
                  </a:extLst>
                </a:gridCol>
                <a:gridCol w="381820">
                  <a:extLst>
                    <a:ext uri="{9D8B030D-6E8A-4147-A177-3AD203B41FA5}">
                      <a16:colId xmlns:a16="http://schemas.microsoft.com/office/drawing/2014/main" val="2746468154"/>
                    </a:ext>
                  </a:extLst>
                </a:gridCol>
                <a:gridCol w="381820">
                  <a:extLst>
                    <a:ext uri="{9D8B030D-6E8A-4147-A177-3AD203B41FA5}">
                      <a16:colId xmlns:a16="http://schemas.microsoft.com/office/drawing/2014/main" val="4197076878"/>
                    </a:ext>
                  </a:extLst>
                </a:gridCol>
              </a:tblGrid>
              <a:tr h="370840">
                <a:tc>
                  <a:txBody>
                    <a:bodyPr/>
                    <a:lstStyle/>
                    <a:p>
                      <a:r>
                        <a:rPr lang="en-GB" sz="2400" b="0" dirty="0">
                          <a:solidFill>
                            <a:schemeClr val="tx1"/>
                          </a:solidFill>
                          <a:latin typeface="Myriad Pro Semibold"/>
                        </a:rPr>
                        <a: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2</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9</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a:t>
                      </a:r>
                    </a:p>
                  </a:txBody>
                  <a:tcPr marL="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05592683"/>
                  </a:ext>
                </a:extLst>
              </a:tr>
            </a:tbl>
          </a:graphicData>
        </a:graphic>
      </p:graphicFrame>
      <p:graphicFrame>
        <p:nvGraphicFramePr>
          <p:cNvPr id="43" name="Table 42">
            <a:extLst>
              <a:ext uri="{FF2B5EF4-FFF2-40B4-BE49-F238E27FC236}">
                <a16:creationId xmlns:a16="http://schemas.microsoft.com/office/drawing/2014/main" id="{2DDABD85-9BA7-4AB8-ACE9-F9BD49CA354B}"/>
              </a:ext>
            </a:extLst>
          </p:cNvPr>
          <p:cNvGraphicFramePr>
            <a:graphicFrameLocks noGrp="1"/>
          </p:cNvGraphicFramePr>
          <p:nvPr/>
        </p:nvGraphicFramePr>
        <p:xfrm>
          <a:off x="560377" y="5203825"/>
          <a:ext cx="2813240" cy="457200"/>
        </p:xfrm>
        <a:graphic>
          <a:graphicData uri="http://schemas.openxmlformats.org/drawingml/2006/table">
            <a:tbl>
              <a:tblPr firstRow="1" bandRow="1">
                <a:tableStyleId>{5C22544A-7EE6-4342-B048-85BDC9FD1C3A}</a:tableStyleId>
              </a:tblPr>
              <a:tblGrid>
                <a:gridCol w="385200">
                  <a:extLst>
                    <a:ext uri="{9D8B030D-6E8A-4147-A177-3AD203B41FA5}">
                      <a16:colId xmlns:a16="http://schemas.microsoft.com/office/drawing/2014/main" val="869408492"/>
                    </a:ext>
                  </a:extLst>
                </a:gridCol>
                <a:gridCol w="385200">
                  <a:extLst>
                    <a:ext uri="{9D8B030D-6E8A-4147-A177-3AD203B41FA5}">
                      <a16:colId xmlns:a16="http://schemas.microsoft.com/office/drawing/2014/main" val="1892505124"/>
                    </a:ext>
                  </a:extLst>
                </a:gridCol>
                <a:gridCol w="385200">
                  <a:extLst>
                    <a:ext uri="{9D8B030D-6E8A-4147-A177-3AD203B41FA5}">
                      <a16:colId xmlns:a16="http://schemas.microsoft.com/office/drawing/2014/main" val="558975655"/>
                    </a:ext>
                  </a:extLst>
                </a:gridCol>
                <a:gridCol w="385200">
                  <a:extLst>
                    <a:ext uri="{9D8B030D-6E8A-4147-A177-3AD203B41FA5}">
                      <a16:colId xmlns:a16="http://schemas.microsoft.com/office/drawing/2014/main" val="778272236"/>
                    </a:ext>
                  </a:extLst>
                </a:gridCol>
                <a:gridCol w="116840">
                  <a:extLst>
                    <a:ext uri="{9D8B030D-6E8A-4147-A177-3AD203B41FA5}">
                      <a16:colId xmlns:a16="http://schemas.microsoft.com/office/drawing/2014/main" val="1451107887"/>
                    </a:ext>
                  </a:extLst>
                </a:gridCol>
                <a:gridCol w="385200">
                  <a:extLst>
                    <a:ext uri="{9D8B030D-6E8A-4147-A177-3AD203B41FA5}">
                      <a16:colId xmlns:a16="http://schemas.microsoft.com/office/drawing/2014/main" val="3017433833"/>
                    </a:ext>
                  </a:extLst>
                </a:gridCol>
                <a:gridCol w="385200">
                  <a:extLst>
                    <a:ext uri="{9D8B030D-6E8A-4147-A177-3AD203B41FA5}">
                      <a16:colId xmlns:a16="http://schemas.microsoft.com/office/drawing/2014/main" val="2746468154"/>
                    </a:ext>
                  </a:extLst>
                </a:gridCol>
                <a:gridCol w="385200">
                  <a:extLst>
                    <a:ext uri="{9D8B030D-6E8A-4147-A177-3AD203B41FA5}">
                      <a16:colId xmlns:a16="http://schemas.microsoft.com/office/drawing/2014/main" val="4197076878"/>
                    </a:ext>
                  </a:extLst>
                </a:gridCol>
              </a:tblGrid>
              <a:tr h="370840">
                <a:tc>
                  <a:txBody>
                    <a:bodyPr/>
                    <a:lstStyle/>
                    <a:p>
                      <a:r>
                        <a:rPr lang="en-GB" sz="2400" b="0" dirty="0">
                          <a:solidFill>
                            <a:schemeClr val="tx1"/>
                          </a:solidFill>
                          <a:latin typeface="Myriad Pro Semibold"/>
                        </a:rPr>
                        <a: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3</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a:t>
                      </a:r>
                    </a:p>
                  </a:txBody>
                  <a:tcPr marL="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GB" sz="2400" b="0" dirty="0">
                          <a:solidFill>
                            <a:schemeClr val="tx1"/>
                          </a:solidFill>
                          <a:latin typeface="Myriad Pro Semibold"/>
                        </a:rPr>
                        <a:t>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05592683"/>
                  </a:ext>
                </a:extLst>
              </a:tr>
            </a:tbl>
          </a:graphicData>
        </a:graphic>
      </p:graphicFrame>
      <p:sp>
        <p:nvSpPr>
          <p:cNvPr id="50" name="Oval 49">
            <a:extLst>
              <a:ext uri="{FF2B5EF4-FFF2-40B4-BE49-F238E27FC236}">
                <a16:creationId xmlns:a16="http://schemas.microsoft.com/office/drawing/2014/main" id="{FFFAC333-E5DD-45CC-9006-91805CA55EB9}"/>
              </a:ext>
            </a:extLst>
          </p:cNvPr>
          <p:cNvSpPr/>
          <p:nvPr/>
        </p:nvSpPr>
        <p:spPr bwMode="auto">
          <a:xfrm>
            <a:off x="1704697" y="4351498"/>
            <a:ext cx="338553" cy="338553"/>
          </a:xfrm>
          <a:prstGeom prst="ellipse">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51" name="Straight Arrow Connector 50">
            <a:extLst>
              <a:ext uri="{FF2B5EF4-FFF2-40B4-BE49-F238E27FC236}">
                <a16:creationId xmlns:a16="http://schemas.microsoft.com/office/drawing/2014/main" id="{3474576A-17FF-469C-8838-F2D6B303FB68}"/>
              </a:ext>
            </a:extLst>
          </p:cNvPr>
          <p:cNvCxnSpPr>
            <a:cxnSpLocks/>
          </p:cNvCxnSpPr>
          <p:nvPr/>
        </p:nvCxnSpPr>
        <p:spPr bwMode="auto">
          <a:xfrm>
            <a:off x="1873972" y="3735179"/>
            <a:ext cx="0" cy="559387"/>
          </a:xfrm>
          <a:prstGeom prst="straightConnector1">
            <a:avLst/>
          </a:prstGeom>
          <a:noFill/>
          <a:ln w="19050" cap="flat" cmpd="sng" algn="ctr">
            <a:solidFill>
              <a:srgbClr val="E82420"/>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 name="Oval 51">
            <a:extLst>
              <a:ext uri="{FF2B5EF4-FFF2-40B4-BE49-F238E27FC236}">
                <a16:creationId xmlns:a16="http://schemas.microsoft.com/office/drawing/2014/main" id="{AA69D7F8-253F-4EBD-9B6A-D5D3F97DFDB4}"/>
              </a:ext>
            </a:extLst>
          </p:cNvPr>
          <p:cNvSpPr/>
          <p:nvPr/>
        </p:nvSpPr>
        <p:spPr bwMode="auto">
          <a:xfrm>
            <a:off x="1323683" y="4351498"/>
            <a:ext cx="338553" cy="338553"/>
          </a:xfrm>
          <a:prstGeom prst="ellipse">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53" name="Straight Arrow Connector 52">
            <a:extLst>
              <a:ext uri="{FF2B5EF4-FFF2-40B4-BE49-F238E27FC236}">
                <a16:creationId xmlns:a16="http://schemas.microsoft.com/office/drawing/2014/main" id="{CF60BA75-72F1-4A02-B3B3-ED325EA848A2}"/>
              </a:ext>
            </a:extLst>
          </p:cNvPr>
          <p:cNvCxnSpPr>
            <a:cxnSpLocks/>
          </p:cNvCxnSpPr>
          <p:nvPr/>
        </p:nvCxnSpPr>
        <p:spPr bwMode="auto">
          <a:xfrm>
            <a:off x="1492958" y="3735179"/>
            <a:ext cx="0" cy="559387"/>
          </a:xfrm>
          <a:prstGeom prst="straightConnector1">
            <a:avLst/>
          </a:prstGeom>
          <a:noFill/>
          <a:ln w="19050" cap="flat" cmpd="sng" algn="ctr">
            <a:solidFill>
              <a:srgbClr val="E82420"/>
            </a:solidFill>
            <a:prstDash val="solid"/>
            <a:round/>
            <a:headEnd type="none" w="med" len="med"/>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Content Placeholder 2">
            <a:extLst>
              <a:ext uri="{FF2B5EF4-FFF2-40B4-BE49-F238E27FC236}">
                <a16:creationId xmlns:a16="http://schemas.microsoft.com/office/drawing/2014/main" id="{B93FD4DA-9743-4F2C-8CF9-69C63E410EF6}"/>
              </a:ext>
            </a:extLst>
          </p:cNvPr>
          <p:cNvSpPr txBox="1">
            <a:spLocks/>
          </p:cNvSpPr>
          <p:nvPr/>
        </p:nvSpPr>
        <p:spPr>
          <a:xfrm>
            <a:off x="6192012" y="1278563"/>
            <a:ext cx="5664628" cy="363517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When rounding to the nearest hundred thousand, which digit is critical? Why? What does the number round to?</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When rounding to the nearest million, which digit is critical? Why? What does the number round to?</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can happen when you round a number to different multiples? What happens to the critical digit? </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 name="TextBox 19">
            <a:extLst>
              <a:ext uri="{FF2B5EF4-FFF2-40B4-BE49-F238E27FC236}">
                <a16:creationId xmlns:a16="http://schemas.microsoft.com/office/drawing/2014/main" id="{87DD3E1E-1654-4174-83BA-9D2D13668BB0}"/>
              </a:ext>
            </a:extLst>
          </p:cNvPr>
          <p:cNvSpPr txBox="1"/>
          <p:nvPr/>
        </p:nvSpPr>
        <p:spPr>
          <a:xfrm>
            <a:off x="6096000" y="5015968"/>
            <a:ext cx="5760640"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When rounding to the nearest __, the critical digit is the __ digit.</a:t>
            </a:r>
          </a:p>
        </p:txBody>
      </p:sp>
    </p:spTree>
    <p:extLst>
      <p:ext uri="{BB962C8B-B14F-4D97-AF65-F5344CB8AC3E}">
        <p14:creationId xmlns:p14="http://schemas.microsoft.com/office/powerpoint/2010/main" val="4259623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up)">
                                      <p:cBhvr>
                                        <p:cTn id="12" dur="500"/>
                                        <p:tgtEl>
                                          <p:spTgt spid="30"/>
                                        </p:tgtEl>
                                      </p:cBhvr>
                                    </p:animEffect>
                                  </p:childTnLst>
                                </p:cTn>
                              </p:par>
                            </p:childTnLst>
                          </p:cTn>
                        </p:par>
                        <p:par>
                          <p:cTn id="13" fill="hold">
                            <p:stCondLst>
                              <p:cond delay="500"/>
                            </p:stCondLst>
                            <p:childTnLst>
                              <p:par>
                                <p:cTn id="14" presetID="21" presetClass="entr" presetSubtype="1"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wheel(1)">
                                      <p:cBhvr>
                                        <p:cTn id="16" dur="500"/>
                                        <p:tgtEl>
                                          <p:spTgt spid="2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30"/>
                                        </p:tgtEl>
                                      </p:cBhvr>
                                    </p:animEffect>
                                    <p:set>
                                      <p:cBhvr>
                                        <p:cTn id="26" dur="1" fill="hold">
                                          <p:stCondLst>
                                            <p:cond delay="499"/>
                                          </p:stCondLst>
                                        </p:cTn>
                                        <p:tgtEl>
                                          <p:spTgt spid="30"/>
                                        </p:tgtEl>
                                        <p:attrNameLst>
                                          <p:attrName>style.visibility</p:attrName>
                                        </p:attrNameLst>
                                      </p:cBhvr>
                                      <p:to>
                                        <p:strVal val="hidden"/>
                                      </p:to>
                                    </p:set>
                                  </p:childTnLst>
                                </p:cTn>
                              </p:par>
                              <p:par>
                                <p:cTn id="27" presetID="10" presetClass="exit" presetSubtype="0" fill="hold" grpId="1" nodeType="withEffect">
                                  <p:stCondLst>
                                    <p:cond delay="0"/>
                                  </p:stCondLst>
                                  <p:childTnLst>
                                    <p:animEffect transition="out" filter="fade">
                                      <p:cBhvr>
                                        <p:cTn id="28" dur="500"/>
                                        <p:tgtEl>
                                          <p:spTgt spid="29"/>
                                        </p:tgtEl>
                                      </p:cBhvr>
                                    </p:animEffect>
                                    <p:set>
                                      <p:cBhvr>
                                        <p:cTn id="29" dur="1" fill="hold">
                                          <p:stCondLst>
                                            <p:cond delay="499"/>
                                          </p:stCondLst>
                                        </p:cTn>
                                        <p:tgtEl>
                                          <p:spTgt spid="29"/>
                                        </p:tgtEl>
                                        <p:attrNameLst>
                                          <p:attrName>style.visibility</p:attrName>
                                        </p:attrNameLst>
                                      </p:cBhvr>
                                      <p:to>
                                        <p:strVal val="hidden"/>
                                      </p:to>
                                    </p:se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 presetClass="entr" presetSubtype="0" fill="hold" nodeType="withEffect">
                                  <p:stCondLst>
                                    <p:cond delay="0"/>
                                  </p:stCondLst>
                                  <p:childTnLst>
                                    <p:set>
                                      <p:cBhvr>
                                        <p:cTn id="35"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up)">
                                      <p:cBhvr>
                                        <p:cTn id="40" dur="500"/>
                                        <p:tgtEl>
                                          <p:spTgt spid="32"/>
                                        </p:tgtEl>
                                      </p:cBhvr>
                                    </p:animEffect>
                                  </p:childTnLst>
                                </p:cTn>
                              </p:par>
                            </p:childTnLst>
                          </p:cTn>
                        </p:par>
                        <p:par>
                          <p:cTn id="41" fill="hold">
                            <p:stCondLst>
                              <p:cond delay="500"/>
                            </p:stCondLst>
                            <p:childTnLst>
                              <p:par>
                                <p:cTn id="42" presetID="21" presetClass="entr" presetSubtype="1"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wheel(1)">
                                      <p:cBhvr>
                                        <p:cTn id="44" dur="500"/>
                                        <p:tgtEl>
                                          <p:spTgt spid="3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38"/>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nodeType="clickEffect">
                                  <p:stCondLst>
                                    <p:cond delay="0"/>
                                  </p:stCondLst>
                                  <p:childTnLst>
                                    <p:animEffect transition="out" filter="fade">
                                      <p:cBhvr>
                                        <p:cTn id="61" dur="500"/>
                                        <p:tgtEl>
                                          <p:spTgt spid="32"/>
                                        </p:tgtEl>
                                      </p:cBhvr>
                                    </p:animEffect>
                                    <p:set>
                                      <p:cBhvr>
                                        <p:cTn id="62" dur="1" fill="hold">
                                          <p:stCondLst>
                                            <p:cond delay="499"/>
                                          </p:stCondLst>
                                        </p:cTn>
                                        <p:tgtEl>
                                          <p:spTgt spid="32"/>
                                        </p:tgtEl>
                                        <p:attrNameLst>
                                          <p:attrName>style.visibility</p:attrName>
                                        </p:attrNameLst>
                                      </p:cBhvr>
                                      <p:to>
                                        <p:strVal val="hidden"/>
                                      </p:to>
                                    </p:set>
                                  </p:childTnLst>
                                </p:cTn>
                              </p:par>
                              <p:par>
                                <p:cTn id="63" presetID="10" presetClass="exit" presetSubtype="0" fill="hold" grpId="1" nodeType="withEffect">
                                  <p:stCondLst>
                                    <p:cond delay="0"/>
                                  </p:stCondLst>
                                  <p:childTnLst>
                                    <p:animEffect transition="out" filter="fade">
                                      <p:cBhvr>
                                        <p:cTn id="64" dur="500"/>
                                        <p:tgtEl>
                                          <p:spTgt spid="31"/>
                                        </p:tgtEl>
                                      </p:cBhvr>
                                    </p:animEffect>
                                    <p:set>
                                      <p:cBhvr>
                                        <p:cTn id="65" dur="1" fill="hold">
                                          <p:stCondLst>
                                            <p:cond delay="499"/>
                                          </p:stCondLst>
                                        </p:cTn>
                                        <p:tgtEl>
                                          <p:spTgt spid="31"/>
                                        </p:tgtEl>
                                        <p:attrNameLst>
                                          <p:attrName>style.visibility</p:attrName>
                                        </p:attrNameLst>
                                      </p:cBhvr>
                                      <p:to>
                                        <p:strVal val="hidden"/>
                                      </p:to>
                                    </p:set>
                                  </p:childTnLst>
                                </p:cTn>
                              </p:par>
                            </p:childTnLst>
                          </p:cTn>
                        </p:par>
                        <p:par>
                          <p:cTn id="66" fill="hold">
                            <p:stCondLst>
                              <p:cond delay="500"/>
                            </p:stCondLst>
                            <p:childTnLst>
                              <p:par>
                                <p:cTn id="67" presetID="10" presetClass="entr" presetSubtype="0" fill="hold" grpId="0" nodeType="after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fade">
                                      <p:cBhvr>
                                        <p:cTn id="69" dur="500"/>
                                        <p:tgtEl>
                                          <p:spTgt spid="36"/>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1" fill="hold" nodeType="click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wipe(up)">
                                      <p:cBhvr>
                                        <p:cTn id="74" dur="500"/>
                                        <p:tgtEl>
                                          <p:spTgt spid="51"/>
                                        </p:tgtEl>
                                      </p:cBhvr>
                                    </p:animEffect>
                                  </p:childTnLst>
                                </p:cTn>
                              </p:par>
                            </p:childTnLst>
                          </p:cTn>
                        </p:par>
                        <p:par>
                          <p:cTn id="75" fill="hold">
                            <p:stCondLst>
                              <p:cond delay="500"/>
                            </p:stCondLst>
                            <p:childTnLst>
                              <p:par>
                                <p:cTn id="76" presetID="21" presetClass="entr" presetSubtype="1" fill="hold" grpId="0" nodeType="afterEffect">
                                  <p:stCondLst>
                                    <p:cond delay="0"/>
                                  </p:stCondLst>
                                  <p:childTnLst>
                                    <p:set>
                                      <p:cBhvr>
                                        <p:cTn id="77" dur="1" fill="hold">
                                          <p:stCondLst>
                                            <p:cond delay="0"/>
                                          </p:stCondLst>
                                        </p:cTn>
                                        <p:tgtEl>
                                          <p:spTgt spid="50"/>
                                        </p:tgtEl>
                                        <p:attrNameLst>
                                          <p:attrName>style.visibility</p:attrName>
                                        </p:attrNameLst>
                                      </p:cBhvr>
                                      <p:to>
                                        <p:strVal val="visible"/>
                                      </p:to>
                                    </p:set>
                                    <p:animEffect transition="in" filter="wheel(1)">
                                      <p:cBhvr>
                                        <p:cTn id="78" dur="500"/>
                                        <p:tgtEl>
                                          <p:spTgt spid="50"/>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fade">
                                      <p:cBhvr>
                                        <p:cTn id="83" dur="500"/>
                                        <p:tgtEl>
                                          <p:spTgt spid="42"/>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xit" presetSubtype="0" fill="hold" nodeType="clickEffect">
                                  <p:stCondLst>
                                    <p:cond delay="0"/>
                                  </p:stCondLst>
                                  <p:childTnLst>
                                    <p:animEffect transition="out" filter="fade">
                                      <p:cBhvr>
                                        <p:cTn id="87" dur="500"/>
                                        <p:tgtEl>
                                          <p:spTgt spid="51"/>
                                        </p:tgtEl>
                                      </p:cBhvr>
                                    </p:animEffect>
                                    <p:set>
                                      <p:cBhvr>
                                        <p:cTn id="88" dur="1" fill="hold">
                                          <p:stCondLst>
                                            <p:cond delay="499"/>
                                          </p:stCondLst>
                                        </p:cTn>
                                        <p:tgtEl>
                                          <p:spTgt spid="51"/>
                                        </p:tgtEl>
                                        <p:attrNameLst>
                                          <p:attrName>style.visibility</p:attrName>
                                        </p:attrNameLst>
                                      </p:cBhvr>
                                      <p:to>
                                        <p:strVal val="hidden"/>
                                      </p:to>
                                    </p:set>
                                  </p:childTnLst>
                                </p:cTn>
                              </p:par>
                              <p:par>
                                <p:cTn id="89" presetID="10" presetClass="exit" presetSubtype="0" fill="hold" grpId="1" nodeType="withEffect">
                                  <p:stCondLst>
                                    <p:cond delay="0"/>
                                  </p:stCondLst>
                                  <p:childTnLst>
                                    <p:animEffect transition="out" filter="fade">
                                      <p:cBhvr>
                                        <p:cTn id="90" dur="500"/>
                                        <p:tgtEl>
                                          <p:spTgt spid="50"/>
                                        </p:tgtEl>
                                      </p:cBhvr>
                                    </p:animEffect>
                                    <p:set>
                                      <p:cBhvr>
                                        <p:cTn id="91" dur="1" fill="hold">
                                          <p:stCondLst>
                                            <p:cond delay="499"/>
                                          </p:stCondLst>
                                        </p:cTn>
                                        <p:tgtEl>
                                          <p:spTgt spid="50"/>
                                        </p:tgtEl>
                                        <p:attrNameLst>
                                          <p:attrName>style.visibility</p:attrName>
                                        </p:attrNameLst>
                                      </p:cBhvr>
                                      <p:to>
                                        <p:strVal val="hidden"/>
                                      </p:to>
                                    </p:set>
                                  </p:childTnLst>
                                </p:cTn>
                              </p:par>
                            </p:childTnLst>
                          </p:cTn>
                        </p:par>
                        <p:par>
                          <p:cTn id="92" fill="hold">
                            <p:stCondLst>
                              <p:cond delay="500"/>
                            </p:stCondLst>
                            <p:childTnLst>
                              <p:par>
                                <p:cTn id="93" presetID="10" presetClass="entr" presetSubtype="0"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1" fill="hold" nodeType="clickEffect">
                                  <p:stCondLst>
                                    <p:cond delay="0"/>
                                  </p:stCondLst>
                                  <p:childTnLst>
                                    <p:set>
                                      <p:cBhvr>
                                        <p:cTn id="99" dur="1" fill="hold">
                                          <p:stCondLst>
                                            <p:cond delay="0"/>
                                          </p:stCondLst>
                                        </p:cTn>
                                        <p:tgtEl>
                                          <p:spTgt spid="53"/>
                                        </p:tgtEl>
                                        <p:attrNameLst>
                                          <p:attrName>style.visibility</p:attrName>
                                        </p:attrNameLst>
                                      </p:cBhvr>
                                      <p:to>
                                        <p:strVal val="visible"/>
                                      </p:to>
                                    </p:set>
                                    <p:animEffect transition="in" filter="wipe(up)">
                                      <p:cBhvr>
                                        <p:cTn id="100" dur="500"/>
                                        <p:tgtEl>
                                          <p:spTgt spid="53"/>
                                        </p:tgtEl>
                                      </p:cBhvr>
                                    </p:animEffect>
                                  </p:childTnLst>
                                </p:cTn>
                              </p:par>
                            </p:childTnLst>
                          </p:cTn>
                        </p:par>
                        <p:par>
                          <p:cTn id="101" fill="hold">
                            <p:stCondLst>
                              <p:cond delay="500"/>
                            </p:stCondLst>
                            <p:childTnLst>
                              <p:par>
                                <p:cTn id="102" presetID="21" presetClass="entr" presetSubtype="1" fill="hold" grpId="0" nodeType="afterEffect">
                                  <p:stCondLst>
                                    <p:cond delay="0"/>
                                  </p:stCondLst>
                                  <p:childTnLst>
                                    <p:set>
                                      <p:cBhvr>
                                        <p:cTn id="103" dur="1" fill="hold">
                                          <p:stCondLst>
                                            <p:cond delay="0"/>
                                          </p:stCondLst>
                                        </p:cTn>
                                        <p:tgtEl>
                                          <p:spTgt spid="52"/>
                                        </p:tgtEl>
                                        <p:attrNameLst>
                                          <p:attrName>style.visibility</p:attrName>
                                        </p:attrNameLst>
                                      </p:cBhvr>
                                      <p:to>
                                        <p:strVal val="visible"/>
                                      </p:to>
                                    </p:set>
                                    <p:animEffect transition="in" filter="wheel(1)">
                                      <p:cBhvr>
                                        <p:cTn id="104" dur="500"/>
                                        <p:tgtEl>
                                          <p:spTgt spid="52"/>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nodeType="clickEffect">
                                  <p:stCondLst>
                                    <p:cond delay="0"/>
                                  </p:stCondLst>
                                  <p:childTnLst>
                                    <p:set>
                                      <p:cBhvr>
                                        <p:cTn id="108" dur="1" fill="hold">
                                          <p:stCondLst>
                                            <p:cond delay="0"/>
                                          </p:stCondLst>
                                        </p:cTn>
                                        <p:tgtEl>
                                          <p:spTgt spid="43"/>
                                        </p:tgtEl>
                                        <p:attrNameLst>
                                          <p:attrName>style.visibility</p:attrName>
                                        </p:attrNameLst>
                                      </p:cBhvr>
                                      <p:to>
                                        <p:strVal val="visible"/>
                                      </p:to>
                                    </p:set>
                                    <p:animEffect transition="in" filter="fade">
                                      <p:cBhvr>
                                        <p:cTn id="109" dur="500"/>
                                        <p:tgtEl>
                                          <p:spTgt spid="43"/>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xit" presetSubtype="0" fill="hold" nodeType="clickEffect">
                                  <p:stCondLst>
                                    <p:cond delay="0"/>
                                  </p:stCondLst>
                                  <p:childTnLst>
                                    <p:animEffect transition="out" filter="fade">
                                      <p:cBhvr>
                                        <p:cTn id="113" dur="500"/>
                                        <p:tgtEl>
                                          <p:spTgt spid="53"/>
                                        </p:tgtEl>
                                      </p:cBhvr>
                                    </p:animEffect>
                                    <p:set>
                                      <p:cBhvr>
                                        <p:cTn id="114" dur="1" fill="hold">
                                          <p:stCondLst>
                                            <p:cond delay="499"/>
                                          </p:stCondLst>
                                        </p:cTn>
                                        <p:tgtEl>
                                          <p:spTgt spid="53"/>
                                        </p:tgtEl>
                                        <p:attrNameLst>
                                          <p:attrName>style.visibility</p:attrName>
                                        </p:attrNameLst>
                                      </p:cBhvr>
                                      <p:to>
                                        <p:strVal val="hidden"/>
                                      </p:to>
                                    </p:set>
                                  </p:childTnLst>
                                </p:cTn>
                              </p:par>
                              <p:par>
                                <p:cTn id="115" presetID="10" presetClass="exit" presetSubtype="0" fill="hold" grpId="1" nodeType="withEffect">
                                  <p:stCondLst>
                                    <p:cond delay="0"/>
                                  </p:stCondLst>
                                  <p:childTnLst>
                                    <p:animEffect transition="out" filter="fade">
                                      <p:cBhvr>
                                        <p:cTn id="116" dur="500"/>
                                        <p:tgtEl>
                                          <p:spTgt spid="52"/>
                                        </p:tgtEl>
                                      </p:cBhvr>
                                    </p:animEffect>
                                    <p:set>
                                      <p:cBhvr>
                                        <p:cTn id="117" dur="1" fill="hold">
                                          <p:stCondLst>
                                            <p:cond delay="499"/>
                                          </p:stCondLst>
                                        </p:cTn>
                                        <p:tgtEl>
                                          <p:spTgt spid="52"/>
                                        </p:tgtEl>
                                        <p:attrNameLst>
                                          <p:attrName>style.visibility</p:attrName>
                                        </p:attrNameLst>
                                      </p:cBhvr>
                                      <p:to>
                                        <p:strVal val="hidden"/>
                                      </p:to>
                                    </p:set>
                                  </p:childTnLst>
                                </p:cTn>
                              </p:par>
                              <p:par>
                                <p:cTn id="118" presetID="1" presetClass="entr" presetSubtype="0" fill="hold" grpId="0" nodeType="withEffect">
                                  <p:stCondLst>
                                    <p:cond delay="0"/>
                                  </p:stCondLst>
                                  <p:childTnLst>
                                    <p:set>
                                      <p:cBhvr>
                                        <p:cTn id="1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9" grpId="0" animBg="1"/>
      <p:bldP spid="29" grpId="1" animBg="1"/>
      <p:bldP spid="31" grpId="0" animBg="1"/>
      <p:bldP spid="31" grpId="1" animBg="1"/>
      <p:bldP spid="36" grpId="0"/>
      <p:bldP spid="37" grpId="0"/>
      <p:bldP spid="50" grpId="0" animBg="1"/>
      <p:bldP spid="50" grpId="1" animBg="1"/>
      <p:bldP spid="52" grpId="0" animBg="1"/>
      <p:bldP spid="52" grpId="1" animBg="1"/>
      <p:bldP spid="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5"/>
              <a:stretch>
                <a:fillRect/>
              </a:stretch>
            </p:blipFill>
            <p:spPr>
              <a:xfrm>
                <a:off x="-412370" y="2884856"/>
                <a:ext cx="27000" cy="27000"/>
              </a:xfrm>
              <a:prstGeom prst="rect">
                <a:avLst/>
              </a:prstGeom>
            </p:spPr>
          </p:pic>
        </mc:Fallback>
      </mc:AlternateContent>
      <p:sp>
        <p:nvSpPr>
          <p:cNvPr id="4" name="Title 3">
            <a:extLst>
              <a:ext uri="{FF2B5EF4-FFF2-40B4-BE49-F238E27FC236}">
                <a16:creationId xmlns:a16="http://schemas.microsoft.com/office/drawing/2014/main" id="{F1C4AFA6-DD96-4307-9CA7-8E4363FC10D8}"/>
              </a:ext>
            </a:extLst>
          </p:cNvPr>
          <p:cNvSpPr>
            <a:spLocks noGrp="1"/>
          </p:cNvSpPr>
          <p:nvPr>
            <p:ph type="title"/>
          </p:nvPr>
        </p:nvSpPr>
        <p:spPr/>
        <p:txBody>
          <a:bodyPr/>
          <a:lstStyle/>
          <a:p>
            <a:r>
              <a:rPr lang="en-US" altLang="en-US" dirty="0"/>
              <a:t>6NPV-3 Numbers up to 10,000,000 in the linear number system</a:t>
            </a:r>
            <a:endParaRPr lang="en-GB" dirty="0"/>
          </a:p>
        </p:txBody>
      </p:sp>
      <p:sp>
        <p:nvSpPr>
          <p:cNvPr id="36" name="TextBox 35">
            <a:extLst>
              <a:ext uri="{FF2B5EF4-FFF2-40B4-BE49-F238E27FC236}">
                <a16:creationId xmlns:a16="http://schemas.microsoft.com/office/drawing/2014/main" id="{B970AEAE-5CE0-4635-946F-24E82EEA6485}"/>
              </a:ext>
            </a:extLst>
          </p:cNvPr>
          <p:cNvSpPr txBox="1"/>
          <p:nvPr/>
        </p:nvSpPr>
        <p:spPr>
          <a:xfrm>
            <a:off x="1472480" y="2767003"/>
            <a:ext cx="966496"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57</a:t>
            </a:r>
          </a:p>
        </p:txBody>
      </p:sp>
      <p:sp>
        <p:nvSpPr>
          <p:cNvPr id="37" name="TextBox 36">
            <a:extLst>
              <a:ext uri="{FF2B5EF4-FFF2-40B4-BE49-F238E27FC236}">
                <a16:creationId xmlns:a16="http://schemas.microsoft.com/office/drawing/2014/main" id="{59576ECD-B853-4C1D-87AD-DFF66A5557E7}"/>
              </a:ext>
            </a:extLst>
          </p:cNvPr>
          <p:cNvSpPr txBox="1"/>
          <p:nvPr/>
        </p:nvSpPr>
        <p:spPr>
          <a:xfrm>
            <a:off x="4634518" y="2767003"/>
            <a:ext cx="966496"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58</a:t>
            </a:r>
          </a:p>
        </p:txBody>
      </p:sp>
      <p:sp>
        <p:nvSpPr>
          <p:cNvPr id="40" name="TextBox 39">
            <a:extLst>
              <a:ext uri="{FF2B5EF4-FFF2-40B4-BE49-F238E27FC236}">
                <a16:creationId xmlns:a16="http://schemas.microsoft.com/office/drawing/2014/main" id="{A13E0977-1DC0-4942-8112-C3B7754D7CDC}"/>
              </a:ext>
            </a:extLst>
          </p:cNvPr>
          <p:cNvSpPr txBox="1"/>
          <p:nvPr/>
        </p:nvSpPr>
        <p:spPr>
          <a:xfrm>
            <a:off x="1266617" y="5197009"/>
            <a:ext cx="137822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57.6</a:t>
            </a:r>
          </a:p>
        </p:txBody>
      </p:sp>
      <p:sp>
        <p:nvSpPr>
          <p:cNvPr id="41" name="TextBox 40">
            <a:extLst>
              <a:ext uri="{FF2B5EF4-FFF2-40B4-BE49-F238E27FC236}">
                <a16:creationId xmlns:a16="http://schemas.microsoft.com/office/drawing/2014/main" id="{86784DB9-445E-4F65-B48A-411EFEC949B7}"/>
              </a:ext>
            </a:extLst>
          </p:cNvPr>
          <p:cNvSpPr txBox="1"/>
          <p:nvPr/>
        </p:nvSpPr>
        <p:spPr>
          <a:xfrm>
            <a:off x="4428655" y="5197009"/>
            <a:ext cx="137822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57.7</a:t>
            </a:r>
          </a:p>
        </p:txBody>
      </p:sp>
      <p:sp>
        <p:nvSpPr>
          <p:cNvPr id="39" name="TextBox 38">
            <a:extLst>
              <a:ext uri="{FF2B5EF4-FFF2-40B4-BE49-F238E27FC236}">
                <a16:creationId xmlns:a16="http://schemas.microsoft.com/office/drawing/2014/main" id="{DA728999-DAFF-4A71-A141-321439EFE6C9}"/>
              </a:ext>
            </a:extLst>
          </p:cNvPr>
          <p:cNvSpPr txBox="1"/>
          <p:nvPr/>
        </p:nvSpPr>
        <p:spPr>
          <a:xfrm>
            <a:off x="2978663" y="2767002"/>
            <a:ext cx="966496"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57.62</a:t>
            </a:r>
          </a:p>
        </p:txBody>
      </p:sp>
      <p:sp>
        <p:nvSpPr>
          <p:cNvPr id="42" name="TextBox 41">
            <a:extLst>
              <a:ext uri="{FF2B5EF4-FFF2-40B4-BE49-F238E27FC236}">
                <a16:creationId xmlns:a16="http://schemas.microsoft.com/office/drawing/2014/main" id="{BCD3D784-33C7-49A5-89F5-FF1C6473F051}"/>
              </a:ext>
            </a:extLst>
          </p:cNvPr>
          <p:cNvSpPr txBox="1"/>
          <p:nvPr/>
        </p:nvSpPr>
        <p:spPr>
          <a:xfrm>
            <a:off x="623888" y="1780510"/>
            <a:ext cx="2663682"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Previous multiple of 1</a:t>
            </a:r>
          </a:p>
        </p:txBody>
      </p:sp>
      <p:sp>
        <p:nvSpPr>
          <p:cNvPr id="43" name="TextBox 42">
            <a:extLst>
              <a:ext uri="{FF2B5EF4-FFF2-40B4-BE49-F238E27FC236}">
                <a16:creationId xmlns:a16="http://schemas.microsoft.com/office/drawing/2014/main" id="{E2A33759-3909-4C2B-972E-38ED3AC8FC5B}"/>
              </a:ext>
            </a:extLst>
          </p:cNvPr>
          <p:cNvSpPr txBox="1"/>
          <p:nvPr/>
        </p:nvSpPr>
        <p:spPr>
          <a:xfrm>
            <a:off x="4071399" y="1780510"/>
            <a:ext cx="2092736"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Next multiple of 1</a:t>
            </a:r>
          </a:p>
        </p:txBody>
      </p:sp>
      <p:sp>
        <p:nvSpPr>
          <p:cNvPr id="46" name="Rectangle: Rounded Corners 45">
            <a:extLst>
              <a:ext uri="{FF2B5EF4-FFF2-40B4-BE49-F238E27FC236}">
                <a16:creationId xmlns:a16="http://schemas.microsoft.com/office/drawing/2014/main" id="{26A75FD4-2E49-4775-BEBD-DA4C8FE8BDB8}"/>
              </a:ext>
            </a:extLst>
          </p:cNvPr>
          <p:cNvSpPr/>
          <p:nvPr/>
        </p:nvSpPr>
        <p:spPr>
          <a:xfrm rot="16200000">
            <a:off x="1680335" y="2434966"/>
            <a:ext cx="524280" cy="1094958"/>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7" name="Rectangle: Rounded Corners 46">
            <a:extLst>
              <a:ext uri="{FF2B5EF4-FFF2-40B4-BE49-F238E27FC236}">
                <a16:creationId xmlns:a16="http://schemas.microsoft.com/office/drawing/2014/main" id="{6F411F59-1928-4079-98F8-FAD0BE9B9032}"/>
              </a:ext>
            </a:extLst>
          </p:cNvPr>
          <p:cNvSpPr/>
          <p:nvPr/>
        </p:nvSpPr>
        <p:spPr>
          <a:xfrm rot="16200000">
            <a:off x="4842372" y="2434968"/>
            <a:ext cx="524280" cy="1094956"/>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nvGrpSpPr>
          <p:cNvPr id="9" name="Group 8">
            <a:extLst>
              <a:ext uri="{FF2B5EF4-FFF2-40B4-BE49-F238E27FC236}">
                <a16:creationId xmlns:a16="http://schemas.microsoft.com/office/drawing/2014/main" id="{D9CA7408-9D8F-4787-BB57-AB0DAB28C08C}"/>
              </a:ext>
            </a:extLst>
          </p:cNvPr>
          <p:cNvGrpSpPr/>
          <p:nvPr/>
        </p:nvGrpSpPr>
        <p:grpSpPr>
          <a:xfrm>
            <a:off x="623888" y="4204893"/>
            <a:ext cx="5540247" cy="1456132"/>
            <a:chOff x="623888" y="4204893"/>
            <a:chExt cx="5540247" cy="1456132"/>
          </a:xfrm>
        </p:grpSpPr>
        <p:sp>
          <p:nvSpPr>
            <p:cNvPr id="38" name="TextBox 37">
              <a:extLst>
                <a:ext uri="{FF2B5EF4-FFF2-40B4-BE49-F238E27FC236}">
                  <a16:creationId xmlns:a16="http://schemas.microsoft.com/office/drawing/2014/main" id="{E985F923-D0E7-4C62-A2EE-431EF7809121}"/>
                </a:ext>
              </a:extLst>
            </p:cNvPr>
            <p:cNvSpPr txBox="1"/>
            <p:nvPr/>
          </p:nvSpPr>
          <p:spPr>
            <a:xfrm>
              <a:off x="2978663" y="5197008"/>
              <a:ext cx="966496"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57.62</a:t>
              </a:r>
            </a:p>
          </p:txBody>
        </p:sp>
        <p:sp>
          <p:nvSpPr>
            <p:cNvPr id="44" name="TextBox 43">
              <a:extLst>
                <a:ext uri="{FF2B5EF4-FFF2-40B4-BE49-F238E27FC236}">
                  <a16:creationId xmlns:a16="http://schemas.microsoft.com/office/drawing/2014/main" id="{82D06A21-E389-46B5-86D5-B8019D95E697}"/>
                </a:ext>
              </a:extLst>
            </p:cNvPr>
            <p:cNvSpPr txBox="1"/>
            <p:nvPr/>
          </p:nvSpPr>
          <p:spPr>
            <a:xfrm>
              <a:off x="623888" y="4204893"/>
              <a:ext cx="2663682"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Previous multiple of 0.1</a:t>
              </a:r>
            </a:p>
          </p:txBody>
        </p:sp>
        <p:sp>
          <p:nvSpPr>
            <p:cNvPr id="45" name="TextBox 44">
              <a:extLst>
                <a:ext uri="{FF2B5EF4-FFF2-40B4-BE49-F238E27FC236}">
                  <a16:creationId xmlns:a16="http://schemas.microsoft.com/office/drawing/2014/main" id="{9853E8DC-B0F3-482D-9ED5-ECE0D2F76D49}"/>
                </a:ext>
              </a:extLst>
            </p:cNvPr>
            <p:cNvSpPr txBox="1"/>
            <p:nvPr/>
          </p:nvSpPr>
          <p:spPr>
            <a:xfrm>
              <a:off x="4071399" y="4204893"/>
              <a:ext cx="2092736"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Next multiple of 0.1</a:t>
              </a:r>
            </a:p>
          </p:txBody>
        </p:sp>
        <p:sp>
          <p:nvSpPr>
            <p:cNvPr id="77" name="Rectangle: Rounded Corners 76">
              <a:extLst>
                <a:ext uri="{FF2B5EF4-FFF2-40B4-BE49-F238E27FC236}">
                  <a16:creationId xmlns:a16="http://schemas.microsoft.com/office/drawing/2014/main" id="{F9E49676-1E0E-47B0-BB49-C0748246469F}"/>
                </a:ext>
              </a:extLst>
            </p:cNvPr>
            <p:cNvSpPr/>
            <p:nvPr/>
          </p:nvSpPr>
          <p:spPr>
            <a:xfrm rot="16200000">
              <a:off x="1680337" y="4851402"/>
              <a:ext cx="524280" cy="1094964"/>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78" name="Rectangle: Rounded Corners 77">
              <a:extLst>
                <a:ext uri="{FF2B5EF4-FFF2-40B4-BE49-F238E27FC236}">
                  <a16:creationId xmlns:a16="http://schemas.microsoft.com/office/drawing/2014/main" id="{563C873E-97BF-4858-B74F-0E6014C9FC13}"/>
                </a:ext>
              </a:extLst>
            </p:cNvPr>
            <p:cNvSpPr/>
            <p:nvPr/>
          </p:nvSpPr>
          <p:spPr>
            <a:xfrm rot="16200000">
              <a:off x="4842374" y="4851402"/>
              <a:ext cx="524280" cy="1094966"/>
            </a:xfrm>
            <a:prstGeom prst="roundRect">
              <a:avLst>
                <a:gd name="adj" fmla="val 1875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sp>
        <p:nvSpPr>
          <p:cNvPr id="7" name="Oval 6">
            <a:extLst>
              <a:ext uri="{FF2B5EF4-FFF2-40B4-BE49-F238E27FC236}">
                <a16:creationId xmlns:a16="http://schemas.microsoft.com/office/drawing/2014/main" id="{C80B9F13-6FF4-4AA2-91F7-74B046C6446C}"/>
              </a:ext>
            </a:extLst>
          </p:cNvPr>
          <p:cNvSpPr/>
          <p:nvPr/>
        </p:nvSpPr>
        <p:spPr>
          <a:xfrm>
            <a:off x="4470282" y="2600059"/>
            <a:ext cx="1268460" cy="76477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5" name="Oval 24">
            <a:extLst>
              <a:ext uri="{FF2B5EF4-FFF2-40B4-BE49-F238E27FC236}">
                <a16:creationId xmlns:a16="http://schemas.microsoft.com/office/drawing/2014/main" id="{62DDD480-BF7F-44E1-A5EB-2AA1B301CC88}"/>
              </a:ext>
            </a:extLst>
          </p:cNvPr>
          <p:cNvSpPr/>
          <p:nvPr/>
        </p:nvSpPr>
        <p:spPr>
          <a:xfrm>
            <a:off x="1308244" y="5016499"/>
            <a:ext cx="1268460" cy="76477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 name="TextBox 19">
            <a:extLst>
              <a:ext uri="{FF2B5EF4-FFF2-40B4-BE49-F238E27FC236}">
                <a16:creationId xmlns:a16="http://schemas.microsoft.com/office/drawing/2014/main" id="{4EB4BD0E-8D27-437F-885D-FE4F0E5EC005}"/>
              </a:ext>
            </a:extLst>
          </p:cNvPr>
          <p:cNvSpPr txBox="1"/>
          <p:nvPr/>
        </p:nvSpPr>
        <p:spPr>
          <a:xfrm>
            <a:off x="6840389" y="3663138"/>
            <a:ext cx="5021096" cy="150810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The previous multiple of one is ___.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The next multiple of one is ___.</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___ is greater than ___ and less than ___.</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___ is rounded to ___. </a:t>
            </a: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sp>
        <p:nvSpPr>
          <p:cNvPr id="6" name="Content Placeholder 2">
            <a:extLst>
              <a:ext uri="{FF2B5EF4-FFF2-40B4-BE49-F238E27FC236}">
                <a16:creationId xmlns:a16="http://schemas.microsoft.com/office/drawing/2014/main" id="{84B4548A-B2A4-48F8-A29D-A42601E18015}"/>
              </a:ext>
            </a:extLst>
          </p:cNvPr>
          <p:cNvSpPr txBox="1">
            <a:spLocks/>
          </p:cNvSpPr>
          <p:nvPr/>
        </p:nvSpPr>
        <p:spPr>
          <a:xfrm>
            <a:off x="6649174" y="1557338"/>
            <a:ext cx="5207466"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Identify the multiple of one before and after the given value.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Identify which multiple of one the given value is closer to and therefore which multiple of one it rounds to.</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rounding to the nearest multiple of 0.1</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does the critical digit change?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640246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40" grpId="0"/>
      <p:bldP spid="41" grpId="0"/>
      <p:bldP spid="7" grpId="0" animBg="1"/>
      <p:bldP spid="25" grpId="0" animBg="1"/>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70B035-54E4-4C5F-BFE1-DE1E96541E9C}"/>
              </a:ext>
            </a:extLst>
          </p:cNvPr>
          <p:cNvSpPr>
            <a:spLocks noGrp="1"/>
          </p:cNvSpPr>
          <p:nvPr>
            <p:ph type="title"/>
          </p:nvPr>
        </p:nvSpPr>
        <p:spPr/>
        <p:txBody>
          <a:bodyPr/>
          <a:lstStyle/>
          <a:p>
            <a:r>
              <a:rPr lang="en-US" altLang="en-US" dirty="0"/>
              <a:t>6NPV-3 Numbers up to 10,000,000 in the linear number system</a:t>
            </a:r>
            <a:br>
              <a:rPr lang="en-GB" kern="0" dirty="0"/>
            </a:br>
            <a:endParaRPr lang="en-GB" dirty="0"/>
          </a:p>
        </p:txBody>
      </p:sp>
      <p:sp>
        <p:nvSpPr>
          <p:cNvPr id="7" name="TextBox 6">
            <a:extLst>
              <a:ext uri="{FF2B5EF4-FFF2-40B4-BE49-F238E27FC236}">
                <a16:creationId xmlns:a16="http://schemas.microsoft.com/office/drawing/2014/main" id="{2B4F84D3-4D19-44A7-91D8-2619CE548521}"/>
              </a:ext>
            </a:extLst>
          </p:cNvPr>
          <p:cNvSpPr txBox="1"/>
          <p:nvPr/>
        </p:nvSpPr>
        <p:spPr bwMode="auto">
          <a:xfrm>
            <a:off x="1289174" y="2229149"/>
            <a:ext cx="2921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4000" b="1"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5 7 . 6 2</a:t>
            </a:r>
          </a:p>
        </p:txBody>
      </p:sp>
      <p:sp>
        <p:nvSpPr>
          <p:cNvPr id="25" name="TextBox 24">
            <a:extLst>
              <a:ext uri="{FF2B5EF4-FFF2-40B4-BE49-F238E27FC236}">
                <a16:creationId xmlns:a16="http://schemas.microsoft.com/office/drawing/2014/main" id="{2B9B0390-C1A1-4444-A185-C1DB831D841C}"/>
              </a:ext>
            </a:extLst>
          </p:cNvPr>
          <p:cNvSpPr txBox="1"/>
          <p:nvPr/>
        </p:nvSpPr>
        <p:spPr bwMode="auto">
          <a:xfrm>
            <a:off x="3909201" y="4211254"/>
            <a:ext cx="18874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nearest 1</a:t>
            </a:r>
          </a:p>
        </p:txBody>
      </p:sp>
      <p:sp>
        <p:nvSpPr>
          <p:cNvPr id="30" name="TextBox 29">
            <a:extLst>
              <a:ext uri="{FF2B5EF4-FFF2-40B4-BE49-F238E27FC236}">
                <a16:creationId xmlns:a16="http://schemas.microsoft.com/office/drawing/2014/main" id="{3C7642DA-CD94-4D54-8558-1BD8439E1EC5}"/>
              </a:ext>
            </a:extLst>
          </p:cNvPr>
          <p:cNvSpPr txBox="1"/>
          <p:nvPr/>
        </p:nvSpPr>
        <p:spPr bwMode="auto">
          <a:xfrm>
            <a:off x="3909201" y="3233619"/>
            <a:ext cx="18874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nearest 0.1</a:t>
            </a:r>
          </a:p>
        </p:txBody>
      </p:sp>
      <p:sp>
        <p:nvSpPr>
          <p:cNvPr id="32" name="TextBox 31">
            <a:extLst>
              <a:ext uri="{FF2B5EF4-FFF2-40B4-BE49-F238E27FC236}">
                <a16:creationId xmlns:a16="http://schemas.microsoft.com/office/drawing/2014/main" id="{5BF67AD8-AA66-44C5-B55A-1BA84BE57D84}"/>
              </a:ext>
            </a:extLst>
          </p:cNvPr>
          <p:cNvSpPr txBox="1"/>
          <p:nvPr/>
        </p:nvSpPr>
        <p:spPr bwMode="auto">
          <a:xfrm>
            <a:off x="1289174" y="3076075"/>
            <a:ext cx="2921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4000" b="1"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5 7 . 6 </a:t>
            </a:r>
          </a:p>
        </p:txBody>
      </p:sp>
      <p:sp>
        <p:nvSpPr>
          <p:cNvPr id="33" name="TextBox 32">
            <a:extLst>
              <a:ext uri="{FF2B5EF4-FFF2-40B4-BE49-F238E27FC236}">
                <a16:creationId xmlns:a16="http://schemas.microsoft.com/office/drawing/2014/main" id="{426BD8F6-8346-48CD-98F5-0CF810265F16}"/>
              </a:ext>
            </a:extLst>
          </p:cNvPr>
          <p:cNvSpPr txBox="1"/>
          <p:nvPr/>
        </p:nvSpPr>
        <p:spPr bwMode="auto">
          <a:xfrm>
            <a:off x="1289174" y="3923001"/>
            <a:ext cx="2921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4000" b="1"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5 8</a:t>
            </a:r>
          </a:p>
        </p:txBody>
      </p:sp>
      <p:sp>
        <p:nvSpPr>
          <p:cNvPr id="5" name="Content Placeholder 2">
            <a:extLst>
              <a:ext uri="{FF2B5EF4-FFF2-40B4-BE49-F238E27FC236}">
                <a16:creationId xmlns:a16="http://schemas.microsoft.com/office/drawing/2014/main" id="{0174378E-D5B8-43C8-B803-CA7BE753AA0D}"/>
              </a:ext>
            </a:extLst>
          </p:cNvPr>
          <p:cNvSpPr txBox="1">
            <a:spLocks/>
          </p:cNvSpPr>
          <p:nvPr/>
        </p:nvSpPr>
        <p:spPr>
          <a:xfrm>
            <a:off x="6192012" y="1557338"/>
            <a:ext cx="531280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When rounding to the nearest 0.1, what do you notice about the answer? Which digit is critical?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When rounding to the nearest 1, what do you notice about your answer? Which digit is critical?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this activity for other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659598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0" grpId="0"/>
      <p:bldP spid="32" grpId="0"/>
      <p:bldP spid="3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07F0CCD-6EE6-4D13-BC86-F945F687D3C1}"/>
              </a:ext>
            </a:extLst>
          </p:cNvPr>
          <p:cNvSpPr>
            <a:spLocks noGrp="1"/>
          </p:cNvSpPr>
          <p:nvPr>
            <p:ph type="title"/>
          </p:nvPr>
        </p:nvSpPr>
        <p:spPr/>
        <p:txBody>
          <a:bodyPr/>
          <a:lstStyle/>
          <a:p>
            <a:pPr>
              <a:buClrTx/>
              <a:buFontTx/>
              <a:buNone/>
            </a:pPr>
            <a:r>
              <a:rPr lang="en-US" altLang="en-US" dirty="0"/>
              <a:t>6NPV-3 Numbers up to 10,000,000 in the linear number system</a:t>
            </a:r>
            <a:br>
              <a:rPr lang="en-GB" kern="0" dirty="0"/>
            </a:br>
            <a:endParaRPr lang="en-GB" kern="0" dirty="0"/>
          </a:p>
        </p:txBody>
      </p:sp>
      <p:grpSp>
        <p:nvGrpSpPr>
          <p:cNvPr id="6" name="Group 5">
            <a:extLst>
              <a:ext uri="{FF2B5EF4-FFF2-40B4-BE49-F238E27FC236}">
                <a16:creationId xmlns:a16="http://schemas.microsoft.com/office/drawing/2014/main" id="{9BDC9359-E45C-4C67-BE9D-E7C6C589AE90}"/>
              </a:ext>
            </a:extLst>
          </p:cNvPr>
          <p:cNvGrpSpPr/>
          <p:nvPr/>
        </p:nvGrpSpPr>
        <p:grpSpPr>
          <a:xfrm>
            <a:off x="0" y="1557338"/>
            <a:ext cx="6459654" cy="4198777"/>
            <a:chOff x="0" y="1557338"/>
            <a:chExt cx="6459654" cy="4198777"/>
          </a:xfrm>
        </p:grpSpPr>
        <p:pic>
          <p:nvPicPr>
            <p:cNvPr id="4" name="Picture 3" descr="A close up of a logo&#10;&#10;Description generated with high confidence">
              <a:extLst>
                <a:ext uri="{FF2B5EF4-FFF2-40B4-BE49-F238E27FC236}">
                  <a16:creationId xmlns:a16="http://schemas.microsoft.com/office/drawing/2014/main" id="{484A1FBA-7568-4788-8E21-9E750CA866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57338"/>
              <a:ext cx="6459654" cy="4198777"/>
            </a:xfrm>
            <a:prstGeom prst="rect">
              <a:avLst/>
            </a:prstGeom>
          </p:spPr>
        </p:pic>
        <p:sp>
          <p:nvSpPr>
            <p:cNvPr id="5" name="Rectangle 4">
              <a:extLst>
                <a:ext uri="{FF2B5EF4-FFF2-40B4-BE49-F238E27FC236}">
                  <a16:creationId xmlns:a16="http://schemas.microsoft.com/office/drawing/2014/main" id="{825D2ABE-DE0E-4431-AC4B-5B694B8A23D9}"/>
                </a:ext>
              </a:extLst>
            </p:cNvPr>
            <p:cNvSpPr/>
            <p:nvPr/>
          </p:nvSpPr>
          <p:spPr bwMode="auto">
            <a:xfrm>
              <a:off x="3455647" y="1722213"/>
              <a:ext cx="1004157" cy="55537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7" name="TextBox 6">
            <a:extLst>
              <a:ext uri="{FF2B5EF4-FFF2-40B4-BE49-F238E27FC236}">
                <a16:creationId xmlns:a16="http://schemas.microsoft.com/office/drawing/2014/main" id="{F3591AC0-7114-4DFF-A2FA-0697F9735BB0}"/>
              </a:ext>
            </a:extLst>
          </p:cNvPr>
          <p:cNvSpPr txBox="1"/>
          <p:nvPr/>
        </p:nvSpPr>
        <p:spPr>
          <a:xfrm>
            <a:off x="3488686" y="1799090"/>
            <a:ext cx="93807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 litre</a:t>
            </a:r>
          </a:p>
        </p:txBody>
      </p:sp>
      <p:sp>
        <p:nvSpPr>
          <p:cNvPr id="11" name="Content Placeholder 2">
            <a:extLst>
              <a:ext uri="{FF2B5EF4-FFF2-40B4-BE49-F238E27FC236}">
                <a16:creationId xmlns:a16="http://schemas.microsoft.com/office/drawing/2014/main" id="{D4554249-742E-4E5B-A270-CA8CB0C83978}"/>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estimate the volume of the liquid in the jug to be? Give your answer in litres and millilitres.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Would 0.3 litres be a reasonable estimate?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do you know it is more that 0.5 litres?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Where would 0.5 litres be on the scale? Where would 0.75 litres be on the scale?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these benchmarks help to make a reasonable estimate?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702469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a:hlinkClick r:id="rId3"/>
            <a:extLst>
              <a:ext uri="{FF2B5EF4-FFF2-40B4-BE49-F238E27FC236}">
                <a16:creationId xmlns:a16="http://schemas.microsoft.com/office/drawing/2014/main" id="{5925C6A2-BAAF-41D4-960A-951366373441}"/>
              </a:ext>
            </a:extLst>
          </p:cNvPr>
          <p:cNvPicPr>
            <a:picLocks noGrp="1" noChangeAspect="1"/>
          </p:cNvPicPr>
          <p:nvPr>
            <p:ph sz="half" idx="1"/>
          </p:nvPr>
        </p:nvPicPr>
        <p:blipFill>
          <a:blip r:embed="rId4"/>
          <a:stretch>
            <a:fillRect/>
          </a:stretch>
        </p:blipFill>
        <p:spPr>
          <a:xfrm>
            <a:off x="1292877" y="1180597"/>
            <a:ext cx="1834270" cy="2474453"/>
          </a:xfrm>
          <a:prstGeom prst="rect">
            <a:avLst/>
          </a:prstGeom>
          <a:ln w="12700">
            <a:solidFill>
              <a:schemeClr val="tx1"/>
            </a:solidFill>
          </a:ln>
        </p:spPr>
      </p:pic>
      <p:sp>
        <p:nvSpPr>
          <p:cNvPr id="3" name="Title 2">
            <a:extLst>
              <a:ext uri="{FF2B5EF4-FFF2-40B4-BE49-F238E27FC236}">
                <a16:creationId xmlns:a16="http://schemas.microsoft.com/office/drawing/2014/main" id="{08991334-8A70-48AF-881D-6FD7774AEFA6}"/>
              </a:ext>
            </a:extLst>
          </p:cNvPr>
          <p:cNvSpPr>
            <a:spLocks noGrp="1"/>
          </p:cNvSpPr>
          <p:nvPr>
            <p:ph type="title"/>
          </p:nvPr>
        </p:nvSpPr>
        <p:spPr/>
        <p:txBody>
          <a:bodyPr/>
          <a:lstStyle/>
          <a:p>
            <a:r>
              <a:rPr lang="en-GB" sz="2400" dirty="0"/>
              <a:t>6NPV-3: Linked mastery PD materials</a:t>
            </a:r>
          </a:p>
        </p:txBody>
      </p:sp>
      <p:sp>
        <p:nvSpPr>
          <p:cNvPr id="4" name="Content Placeholder 3">
            <a:extLst>
              <a:ext uri="{FF2B5EF4-FFF2-40B4-BE49-F238E27FC236}">
                <a16:creationId xmlns:a16="http://schemas.microsoft.com/office/drawing/2014/main" id="{9A2B523A-5217-4E14-A117-6AB90CAD1228}"/>
              </a:ext>
            </a:extLst>
          </p:cNvPr>
          <p:cNvSpPr>
            <a:spLocks noGrp="1"/>
          </p:cNvSpPr>
          <p:nvPr>
            <p:ph sz="half" idx="2"/>
          </p:nvPr>
        </p:nvSpPr>
        <p:spPr/>
        <p:txBody>
          <a:bodyPr>
            <a:normAutofit fontScale="92500" lnSpcReduction="20000"/>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5"/>
              </a:rPr>
              <a:t>1.22 Composition and calculation: 1,000 and four-digit numbers </a:t>
            </a:r>
            <a:endParaRPr lang="en-GB" sz="1600" dirty="0"/>
          </a:p>
          <a:p>
            <a:pPr marL="585781" lvl="1" indent="-285750">
              <a:lnSpc>
                <a:spcPct val="120000"/>
              </a:lnSpc>
            </a:pPr>
            <a:r>
              <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6"/>
              </a:rPr>
              <a:t>1.23 Composition and calculation: tenths</a:t>
            </a:r>
            <a:endPar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585781" lvl="1" indent="-285750">
              <a:lnSpc>
                <a:spcPct val="120000"/>
              </a:lnSpc>
            </a:pPr>
            <a:r>
              <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7"/>
              </a:rPr>
              <a:t>1.24 Composition and calculation: hundredths and thousandths </a:t>
            </a:r>
            <a:endPar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585781" lvl="1" indent="-285750">
              <a:lnSpc>
                <a:spcPct val="120000"/>
              </a:lnSpc>
            </a:pPr>
            <a:r>
              <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8"/>
              </a:rPr>
              <a:t>1.30 Composition and calculation: numbers up to 10,000,000 </a:t>
            </a:r>
            <a:endPar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585781" lvl="1" indent="-285750">
              <a:lnSpc>
                <a:spcPct val="120000"/>
              </a:lnSpc>
            </a:pPr>
            <a:endParaRPr lang="en-GB" sz="15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pic>
        <p:nvPicPr>
          <p:cNvPr id="5" name="Picture 4">
            <a:extLst>
              <a:ext uri="{FF2B5EF4-FFF2-40B4-BE49-F238E27FC236}">
                <a16:creationId xmlns:a16="http://schemas.microsoft.com/office/drawing/2014/main" id="{499D7389-94A5-4598-9A3F-231D839B9552}"/>
              </a:ext>
            </a:extLst>
          </p:cNvPr>
          <p:cNvPicPr>
            <a:picLocks noChangeAspect="1"/>
          </p:cNvPicPr>
          <p:nvPr/>
        </p:nvPicPr>
        <p:blipFill>
          <a:blip r:embed="rId9"/>
          <a:stretch>
            <a:fillRect/>
          </a:stretch>
        </p:blipFill>
        <p:spPr>
          <a:xfrm>
            <a:off x="3818989" y="1180597"/>
            <a:ext cx="1764545" cy="2474453"/>
          </a:xfrm>
          <a:prstGeom prst="rect">
            <a:avLst/>
          </a:prstGeom>
          <a:ln>
            <a:solidFill>
              <a:schemeClr val="tx1"/>
            </a:solidFill>
          </a:ln>
        </p:spPr>
      </p:pic>
      <p:pic>
        <p:nvPicPr>
          <p:cNvPr id="11" name="Content Placeholder 11">
            <a:extLst>
              <a:ext uri="{FF2B5EF4-FFF2-40B4-BE49-F238E27FC236}">
                <a16:creationId xmlns:a16="http://schemas.microsoft.com/office/drawing/2014/main" id="{765938AC-FA4A-453F-B2E3-8601793F24B6}"/>
              </a:ext>
            </a:extLst>
          </p:cNvPr>
          <p:cNvPicPr>
            <a:picLocks noChangeAspect="1"/>
          </p:cNvPicPr>
          <p:nvPr/>
        </p:nvPicPr>
        <p:blipFill>
          <a:blip r:embed="rId10"/>
          <a:stretch>
            <a:fillRect/>
          </a:stretch>
        </p:blipFill>
        <p:spPr>
          <a:xfrm>
            <a:off x="1292877" y="3954108"/>
            <a:ext cx="1769538" cy="2473232"/>
          </a:xfrm>
          <a:prstGeom prst="rect">
            <a:avLst/>
          </a:prstGeom>
          <a:ln>
            <a:solidFill>
              <a:schemeClr val="tx1"/>
            </a:solidFill>
          </a:ln>
        </p:spPr>
      </p:pic>
      <p:pic>
        <p:nvPicPr>
          <p:cNvPr id="6" name="Picture 5">
            <a:extLst>
              <a:ext uri="{FF2B5EF4-FFF2-40B4-BE49-F238E27FC236}">
                <a16:creationId xmlns:a16="http://schemas.microsoft.com/office/drawing/2014/main" id="{12DD8A45-822D-4D48-9E62-5165BF4763B2}"/>
              </a:ext>
            </a:extLst>
          </p:cNvPr>
          <p:cNvPicPr>
            <a:picLocks noChangeAspect="1"/>
          </p:cNvPicPr>
          <p:nvPr/>
        </p:nvPicPr>
        <p:blipFill>
          <a:blip r:embed="rId11"/>
          <a:stretch>
            <a:fillRect/>
          </a:stretch>
        </p:blipFill>
        <p:spPr>
          <a:xfrm>
            <a:off x="3818989" y="3954108"/>
            <a:ext cx="1737082" cy="2473232"/>
          </a:xfrm>
          <a:prstGeom prst="rect">
            <a:avLst/>
          </a:prstGeom>
          <a:ln>
            <a:solidFill>
              <a:schemeClr val="accent1"/>
            </a:solidFill>
          </a:ln>
        </p:spPr>
      </p:pic>
    </p:spTree>
    <p:extLst>
      <p:ext uri="{BB962C8B-B14F-4D97-AF65-F5344CB8AC3E}">
        <p14:creationId xmlns:p14="http://schemas.microsoft.com/office/powerpoint/2010/main" val="6411237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1EECE6B-BFDC-4FC9-8A1A-7AA8441B613B}"/>
              </a:ext>
            </a:extLst>
          </p:cNvPr>
          <p:cNvPicPr>
            <a:picLocks noChangeAspect="1"/>
          </p:cNvPicPr>
          <p:nvPr/>
        </p:nvPicPr>
        <p:blipFill rotWithShape="1">
          <a:blip r:embed="rId3">
            <a:extLst>
              <a:ext uri="{28A0092B-C50C-407E-A947-70E740481C1C}">
                <a14:useLocalDpi xmlns:a14="http://schemas.microsoft.com/office/drawing/2010/main" val="0"/>
              </a:ext>
            </a:extLst>
          </a:blip>
          <a:srcRect t="23180"/>
          <a:stretch/>
        </p:blipFill>
        <p:spPr>
          <a:xfrm>
            <a:off x="-808477" y="1175092"/>
            <a:ext cx="7897804" cy="5274490"/>
          </a:xfrm>
          <a:prstGeom prst="rect">
            <a:avLst/>
          </a:prstGeom>
        </p:spPr>
      </p:pic>
      <p:pic>
        <p:nvPicPr>
          <p:cNvPr id="9" name="Picture 8">
            <a:extLst>
              <a:ext uri="{FF2B5EF4-FFF2-40B4-BE49-F238E27FC236}">
                <a16:creationId xmlns:a16="http://schemas.microsoft.com/office/drawing/2014/main" id="{DF5F2370-404A-4544-9956-363FCE11CD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919057">
            <a:off x="592849" y="1340495"/>
            <a:ext cx="5120552" cy="5130197"/>
          </a:xfrm>
          <a:prstGeom prst="rect">
            <a:avLst/>
          </a:prstGeom>
        </p:spPr>
      </p:pic>
      <p:sp>
        <p:nvSpPr>
          <p:cNvPr id="3" name="Title 2">
            <a:extLst>
              <a:ext uri="{FF2B5EF4-FFF2-40B4-BE49-F238E27FC236}">
                <a16:creationId xmlns:a16="http://schemas.microsoft.com/office/drawing/2014/main" id="{C7C09C5F-AC74-418D-BECD-10BE8CEC2ADA}"/>
              </a:ext>
            </a:extLst>
          </p:cNvPr>
          <p:cNvSpPr>
            <a:spLocks noGrp="1"/>
          </p:cNvSpPr>
          <p:nvPr>
            <p:ph type="title"/>
          </p:nvPr>
        </p:nvSpPr>
        <p:spPr/>
        <p:txBody>
          <a:bodyPr/>
          <a:lstStyle/>
          <a:p>
            <a:pPr>
              <a:buClrTx/>
              <a:buFontTx/>
              <a:buNone/>
            </a:pPr>
            <a:r>
              <a:rPr lang="en-US" altLang="en-US" dirty="0"/>
              <a:t>6NPV-3 Numbers up to 10,000,000 in the linear number system</a:t>
            </a:r>
            <a:br>
              <a:rPr lang="en-GB" kern="0" dirty="0"/>
            </a:br>
            <a:endParaRPr lang="en-GB" kern="0" dirty="0"/>
          </a:p>
        </p:txBody>
      </p:sp>
      <p:sp>
        <p:nvSpPr>
          <p:cNvPr id="8" name="Rectangle 7">
            <a:extLst>
              <a:ext uri="{FF2B5EF4-FFF2-40B4-BE49-F238E27FC236}">
                <a16:creationId xmlns:a16="http://schemas.microsoft.com/office/drawing/2014/main" id="{B1A43BFF-69F3-4112-B534-B944A44040D0}"/>
              </a:ext>
            </a:extLst>
          </p:cNvPr>
          <p:cNvSpPr/>
          <p:nvPr/>
        </p:nvSpPr>
        <p:spPr bwMode="auto">
          <a:xfrm>
            <a:off x="3747974" y="4486858"/>
            <a:ext cx="1177445" cy="63490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44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TextBox 9">
            <a:extLst>
              <a:ext uri="{FF2B5EF4-FFF2-40B4-BE49-F238E27FC236}">
                <a16:creationId xmlns:a16="http://schemas.microsoft.com/office/drawing/2014/main" id="{86D7645A-C2B0-4641-8418-73476BEA1997}"/>
              </a:ext>
            </a:extLst>
          </p:cNvPr>
          <p:cNvSpPr txBox="1"/>
          <p:nvPr/>
        </p:nvSpPr>
        <p:spPr>
          <a:xfrm>
            <a:off x="4518709" y="4486858"/>
            <a:ext cx="412292"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
        <p:nvSpPr>
          <p:cNvPr id="11" name="Rectangle 10">
            <a:extLst>
              <a:ext uri="{FF2B5EF4-FFF2-40B4-BE49-F238E27FC236}">
                <a16:creationId xmlns:a16="http://schemas.microsoft.com/office/drawing/2014/main" id="{F3DC93C5-74CF-472B-B7EE-FA76C0C69F06}"/>
              </a:ext>
            </a:extLst>
          </p:cNvPr>
          <p:cNvSpPr/>
          <p:nvPr/>
        </p:nvSpPr>
        <p:spPr bwMode="auto">
          <a:xfrm>
            <a:off x="2743818" y="4209172"/>
            <a:ext cx="1004157" cy="55537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ctr"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 name="TextBox 11">
            <a:extLst>
              <a:ext uri="{FF2B5EF4-FFF2-40B4-BE49-F238E27FC236}">
                <a16:creationId xmlns:a16="http://schemas.microsoft.com/office/drawing/2014/main" id="{62D6485E-3FDF-4A0B-B746-AAE6CC9A5C65}"/>
              </a:ext>
            </a:extLst>
          </p:cNvPr>
          <p:cNvSpPr txBox="1"/>
          <p:nvPr/>
        </p:nvSpPr>
        <p:spPr>
          <a:xfrm>
            <a:off x="2990858" y="4206636"/>
            <a:ext cx="510076"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kg</a:t>
            </a:r>
          </a:p>
        </p:txBody>
      </p:sp>
      <p:sp>
        <p:nvSpPr>
          <p:cNvPr id="6" name="Content Placeholder 2">
            <a:extLst>
              <a:ext uri="{FF2B5EF4-FFF2-40B4-BE49-F238E27FC236}">
                <a16:creationId xmlns:a16="http://schemas.microsoft.com/office/drawing/2014/main" id="{EA3A781C-C278-4546-A3D4-55B09C4F2351}"/>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different this time?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estimate where the arrow stops? Give your answer in kg and 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can you do to make your estimation more accurate?  Is the arrow pointing to before or after 1kg?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a:ln>
                  <a:noFill/>
                </a:ln>
                <a:solidFill>
                  <a:srgbClr val="585858"/>
                </a:solidFill>
                <a:effectLst/>
                <a:uLnTx/>
                <a:uFillTx/>
                <a:latin typeface="Arial"/>
                <a:ea typeface="+mn-ea"/>
                <a:cs typeface="+mn-cs"/>
              </a:rPr>
              <a:t>What other </a:t>
            </a:r>
            <a:r>
              <a:rPr kumimoji="0" lang="en-GB" sz="2000" b="0" i="0" u="none" strike="noStrike" kern="1200" cap="none" spc="0" normalizeH="0" baseline="0" noProof="0" dirty="0">
                <a:ln>
                  <a:noFill/>
                </a:ln>
                <a:solidFill>
                  <a:srgbClr val="585858"/>
                </a:solidFill>
                <a:effectLst/>
                <a:uLnTx/>
                <a:uFillTx/>
                <a:latin typeface="Arial"/>
                <a:ea typeface="+mn-ea"/>
                <a:cs typeface="+mn-cs"/>
              </a:rPr>
              <a:t>landmarks can you put on the scale?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now make a reasonable estimate?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15496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8700000">
                                      <p:cBhvr>
                                        <p:cTn id="6" dur="1500" fill="hold"/>
                                        <p:tgtEl>
                                          <p:spTgt spid="9"/>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CCCF133-4A43-44A2-A32E-8A640EC6BAF7}"/>
              </a:ext>
            </a:extLst>
          </p:cNvPr>
          <p:cNvSpPr>
            <a:spLocks noGrp="1"/>
          </p:cNvSpPr>
          <p:nvPr>
            <p:ph type="title"/>
          </p:nvPr>
        </p:nvSpPr>
        <p:spPr/>
        <p:txBody>
          <a:bodyPr/>
          <a:lstStyle/>
          <a:p>
            <a:r>
              <a:rPr lang="en-US" altLang="en-US" dirty="0"/>
              <a:t>6NPV-3 Numbers up to 10,000,000 in the linear number system</a:t>
            </a:r>
            <a:endParaRPr lang="en-GB" dirty="0"/>
          </a:p>
        </p:txBody>
      </p:sp>
      <p:grpSp>
        <p:nvGrpSpPr>
          <p:cNvPr id="7" name="Group 6">
            <a:extLst>
              <a:ext uri="{FF2B5EF4-FFF2-40B4-BE49-F238E27FC236}">
                <a16:creationId xmlns:a16="http://schemas.microsoft.com/office/drawing/2014/main" id="{F495E859-E89C-47D3-98F0-6E3EA6482DF1}"/>
              </a:ext>
            </a:extLst>
          </p:cNvPr>
          <p:cNvGrpSpPr/>
          <p:nvPr/>
        </p:nvGrpSpPr>
        <p:grpSpPr>
          <a:xfrm>
            <a:off x="976108" y="1354970"/>
            <a:ext cx="4671740" cy="5357170"/>
            <a:chOff x="740496" y="1354970"/>
            <a:chExt cx="4671740" cy="5357170"/>
          </a:xfrm>
        </p:grpSpPr>
        <p:pic>
          <p:nvPicPr>
            <p:cNvPr id="4" name="Picture 3" descr="A close up of a toy&#10;&#10;Description generated with high confidence">
              <a:extLst>
                <a:ext uri="{FF2B5EF4-FFF2-40B4-BE49-F238E27FC236}">
                  <a16:creationId xmlns:a16="http://schemas.microsoft.com/office/drawing/2014/main" id="{EE993549-0F72-461A-9D5B-1EE5BD1641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920" y="1527242"/>
              <a:ext cx="4601316" cy="5184898"/>
            </a:xfrm>
            <a:prstGeom prst="rect">
              <a:avLst/>
            </a:prstGeom>
          </p:spPr>
        </p:pic>
        <p:sp>
          <p:nvSpPr>
            <p:cNvPr id="3" name="Rectangle 2">
              <a:extLst>
                <a:ext uri="{FF2B5EF4-FFF2-40B4-BE49-F238E27FC236}">
                  <a16:creationId xmlns:a16="http://schemas.microsoft.com/office/drawing/2014/main" id="{E503F627-A314-4CA0-906B-F61B9C2AEAD3}"/>
                </a:ext>
              </a:extLst>
            </p:cNvPr>
            <p:cNvSpPr/>
            <p:nvPr/>
          </p:nvSpPr>
          <p:spPr bwMode="auto">
            <a:xfrm>
              <a:off x="740496" y="1354970"/>
              <a:ext cx="544152" cy="65895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11" name="Content Placeholder 2">
            <a:extLst>
              <a:ext uri="{FF2B5EF4-FFF2-40B4-BE49-F238E27FC236}">
                <a16:creationId xmlns:a16="http://schemas.microsoft.com/office/drawing/2014/main" id="{093AD18D-F2AB-4177-9098-BC688A3A80CA}"/>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are the known and unknown values in the picture?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use Alisha’s height to estimate the height of her brother? Give your answer in metres and centimetres.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Is the difference between Alisha and her brother’s height greater than or less than half of her height? How can this be used to make an accurate estimate?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02108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6NPV–3 Numbers up to 10 million in the linear number system</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lang="en-GB" sz="1800" b="1"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rPr>
              <a:t>Round the Three Dice</a:t>
            </a:r>
          </a:p>
          <a:p>
            <a:pPr marL="0" indent="-228600" fontAlgn="base">
              <a:spcBef>
                <a:spcPct val="20000"/>
              </a:spcBef>
              <a:spcAft>
                <a:spcPct val="0"/>
              </a:spcAft>
              <a:buClr>
                <a:srgbClr val="585858"/>
              </a:buClr>
              <a:defRPr/>
            </a:pPr>
            <a:r>
              <a:rPr lang="en-GB" sz="1800"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https://nrich.maths.org/10436</a:t>
            </a:r>
            <a:endParaRPr lang="en-GB" sz="18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585858"/>
              </a:buClr>
              <a:buSzTx/>
              <a:buNone/>
              <a:tabLst/>
              <a:defRPr/>
            </a:pP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Numbers up to 10 million in the linear number system</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6NPV-3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1" y="1484784"/>
            <a:ext cx="10845338"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6NPV-3 Numbers up to 10 million in the linear number system</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3" name="Ink 2">
                <a:extLst>
                  <a:ext uri="{FF2B5EF4-FFF2-40B4-BE49-F238E27FC236}">
                    <a16:creationId xmlns:a16="http://schemas.microsoft.com/office/drawing/2014/main" id="{126220D2-F0CE-459E-9A94-25510B7EC15B}"/>
                  </a:ext>
                </a:extLst>
              </p14:cNvPr>
              <p14:cNvContentPartPr/>
              <p14:nvPr/>
            </p14:nvContentPartPr>
            <p14:xfrm>
              <a:off x="-632960" y="4488116"/>
              <a:ext cx="270" cy="270"/>
            </p14:xfrm>
          </p:contentPart>
        </mc:Choice>
        <mc:Fallback xmlns="">
          <p:pic>
            <p:nvPicPr>
              <p:cNvPr id="3" name="Ink 2">
                <a:extLst>
                  <a:ext uri="{FF2B5EF4-FFF2-40B4-BE49-F238E27FC236}">
                    <a16:creationId xmlns:a16="http://schemas.microsoft.com/office/drawing/2014/main" id="{126220D2-F0CE-459E-9A94-25510B7EC15B}"/>
                  </a:ext>
                </a:extLst>
              </p:cNvPr>
              <p:cNvPicPr/>
              <p:nvPr/>
            </p:nvPicPr>
            <p:blipFill>
              <a:blip r:embed="rId5"/>
              <a:stretch>
                <a:fillRect/>
              </a:stretch>
            </p:blipFill>
            <p:spPr>
              <a:xfrm>
                <a:off x="-659960" y="4461116"/>
                <a:ext cx="54000" cy="54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8B6534F5-CAD7-4CFA-B6B3-411C89AADB53}"/>
                  </a:ext>
                </a:extLst>
              </p14:cNvPr>
              <p14:cNvContentPartPr/>
              <p14:nvPr/>
            </p14:nvContentPartPr>
            <p14:xfrm>
              <a:off x="-398870" y="2898356"/>
              <a:ext cx="270" cy="270"/>
            </p14:xfrm>
          </p:contentPart>
        </mc:Choice>
        <mc:Fallback xmlns="">
          <p:pic>
            <p:nvPicPr>
              <p:cNvPr id="5" name="Ink 4">
                <a:extLst>
                  <a:ext uri="{FF2B5EF4-FFF2-40B4-BE49-F238E27FC236}">
                    <a16:creationId xmlns:a16="http://schemas.microsoft.com/office/drawing/2014/main" id="{8B6534F5-CAD7-4CFA-B6B3-411C89AADB53}"/>
                  </a:ext>
                </a:extLst>
              </p:cNvPr>
              <p:cNvPicPr/>
              <p:nvPr/>
            </p:nvPicPr>
            <p:blipFill>
              <a:blip r:embed="rId7"/>
              <a:stretch>
                <a:fillRect/>
              </a:stretch>
            </p:blipFill>
            <p:spPr>
              <a:xfrm>
                <a:off x="-412370" y="2884856"/>
                <a:ext cx="27000" cy="27000"/>
              </a:xfrm>
              <a:prstGeom prst="rect">
                <a:avLst/>
              </a:prstGeom>
            </p:spPr>
          </p:pic>
        </mc:Fallback>
      </mc:AlternateContent>
      <p:cxnSp>
        <p:nvCxnSpPr>
          <p:cNvPr id="47" name="Straight Arrow Connector 46">
            <a:extLst>
              <a:ext uri="{FF2B5EF4-FFF2-40B4-BE49-F238E27FC236}">
                <a16:creationId xmlns:a16="http://schemas.microsoft.com/office/drawing/2014/main" id="{35212B93-60C7-42A2-BE5E-829AB2CB6E7D}"/>
              </a:ext>
            </a:extLst>
          </p:cNvPr>
          <p:cNvCxnSpPr>
            <a:cxnSpLocks/>
          </p:cNvCxnSpPr>
          <p:nvPr/>
        </p:nvCxnSpPr>
        <p:spPr>
          <a:xfrm>
            <a:off x="6779077" y="1577079"/>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4" name="Title 3">
            <a:extLst>
              <a:ext uri="{FF2B5EF4-FFF2-40B4-BE49-F238E27FC236}">
                <a16:creationId xmlns:a16="http://schemas.microsoft.com/office/drawing/2014/main" id="{3EE3B563-3CF5-4D7D-B5D4-47E592ECC085}"/>
              </a:ext>
            </a:extLst>
          </p:cNvPr>
          <p:cNvSpPr>
            <a:spLocks noGrp="1"/>
          </p:cNvSpPr>
          <p:nvPr>
            <p:ph type="title"/>
          </p:nvPr>
        </p:nvSpPr>
        <p:spPr/>
        <p:txBody>
          <a:bodyPr/>
          <a:lstStyle/>
          <a:p>
            <a:r>
              <a:rPr lang="en-US" altLang="en-US" dirty="0"/>
              <a:t>6NPV-3 Numbers up to 10,000,000 in the linear number system</a:t>
            </a:r>
            <a:endParaRPr lang="en-GB" dirty="0"/>
          </a:p>
        </p:txBody>
      </p:sp>
      <p:grpSp>
        <p:nvGrpSpPr>
          <p:cNvPr id="289" name="Group 288">
            <a:extLst>
              <a:ext uri="{FF2B5EF4-FFF2-40B4-BE49-F238E27FC236}">
                <a16:creationId xmlns:a16="http://schemas.microsoft.com/office/drawing/2014/main" id="{8CA6C177-B340-4996-BB10-F9862A03A89C}"/>
              </a:ext>
            </a:extLst>
          </p:cNvPr>
          <p:cNvGrpSpPr/>
          <p:nvPr/>
        </p:nvGrpSpPr>
        <p:grpSpPr>
          <a:xfrm>
            <a:off x="421340" y="1980534"/>
            <a:ext cx="11756193" cy="520323"/>
            <a:chOff x="657117" y="3548362"/>
            <a:chExt cx="8232613" cy="412440"/>
          </a:xfrm>
        </p:grpSpPr>
        <p:grpSp>
          <p:nvGrpSpPr>
            <p:cNvPr id="287" name="Group 286">
              <a:extLst>
                <a:ext uri="{FF2B5EF4-FFF2-40B4-BE49-F238E27FC236}">
                  <a16:creationId xmlns:a16="http://schemas.microsoft.com/office/drawing/2014/main" id="{BFAD5A78-EEE4-422A-B797-CD81C8E7BE5B}"/>
                </a:ext>
              </a:extLst>
            </p:cNvPr>
            <p:cNvGrpSpPr/>
            <p:nvPr/>
          </p:nvGrpSpPr>
          <p:grpSpPr>
            <a:xfrm>
              <a:off x="657117" y="3668046"/>
              <a:ext cx="8232613" cy="292756"/>
              <a:chOff x="657117" y="3668046"/>
              <a:chExt cx="8232613" cy="292756"/>
            </a:xfrm>
          </p:grpSpPr>
          <p:sp>
            <p:nvSpPr>
              <p:cNvPr id="38" name="TextBox 37">
                <a:extLst>
                  <a:ext uri="{FF2B5EF4-FFF2-40B4-BE49-F238E27FC236}">
                    <a16:creationId xmlns:a16="http://schemas.microsoft.com/office/drawing/2014/main" id="{8F5F2136-CC5E-499D-B4AC-15C7818DB2FB}"/>
                  </a:ext>
                </a:extLst>
              </p:cNvPr>
              <p:cNvSpPr txBox="1"/>
              <p:nvPr/>
            </p:nvSpPr>
            <p:spPr>
              <a:xfrm>
                <a:off x="2716250"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12" name="TextBox 11">
                <a:extLst>
                  <a:ext uri="{FF2B5EF4-FFF2-40B4-BE49-F238E27FC236}">
                    <a16:creationId xmlns:a16="http://schemas.microsoft.com/office/drawing/2014/main" id="{2C1D9B05-1BC7-4586-AB5F-45C7A8D8D530}"/>
                  </a:ext>
                </a:extLst>
              </p:cNvPr>
              <p:cNvSpPr txBox="1"/>
              <p:nvPr/>
            </p:nvSpPr>
            <p:spPr>
              <a:xfrm>
                <a:off x="7680702" y="3668047"/>
                <a:ext cx="1209028"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11" name="TextBox 10">
                <a:extLst>
                  <a:ext uri="{FF2B5EF4-FFF2-40B4-BE49-F238E27FC236}">
                    <a16:creationId xmlns:a16="http://schemas.microsoft.com/office/drawing/2014/main" id="{870ED4B3-9907-43EC-8AD2-B8176DA071D3}"/>
                  </a:ext>
                </a:extLst>
              </p:cNvPr>
              <p:cNvSpPr txBox="1"/>
              <p:nvPr/>
            </p:nvSpPr>
            <p:spPr>
              <a:xfrm>
                <a:off x="657117" y="3668047"/>
                <a:ext cx="475631"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6" name="TextBox 35">
                <a:extLst>
                  <a:ext uri="{FF2B5EF4-FFF2-40B4-BE49-F238E27FC236}">
                    <a16:creationId xmlns:a16="http://schemas.microsoft.com/office/drawing/2014/main" id="{2AF1D671-89F2-4D25-BDD4-E04BBC02C2F9}"/>
                  </a:ext>
                </a:extLst>
              </p:cNvPr>
              <p:cNvSpPr txBox="1"/>
              <p:nvPr/>
            </p:nvSpPr>
            <p:spPr>
              <a:xfrm>
                <a:off x="1246446"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37" name="TextBox 36">
                <a:extLst>
                  <a:ext uri="{FF2B5EF4-FFF2-40B4-BE49-F238E27FC236}">
                    <a16:creationId xmlns:a16="http://schemas.microsoft.com/office/drawing/2014/main" id="{837795DB-FE22-4524-96A0-F2B8F738DC1E}"/>
                  </a:ext>
                </a:extLst>
              </p:cNvPr>
              <p:cNvSpPr txBox="1"/>
              <p:nvPr/>
            </p:nvSpPr>
            <p:spPr>
              <a:xfrm>
                <a:off x="1985647" y="3668046"/>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
            <p:nvSpPr>
              <p:cNvPr id="40" name="TextBox 39">
                <a:extLst>
                  <a:ext uri="{FF2B5EF4-FFF2-40B4-BE49-F238E27FC236}">
                    <a16:creationId xmlns:a16="http://schemas.microsoft.com/office/drawing/2014/main" id="{52032860-B177-4DD3-86D5-F3FBF4E5B9CC}"/>
                  </a:ext>
                </a:extLst>
              </p:cNvPr>
              <p:cNvSpPr txBox="1"/>
              <p:nvPr/>
            </p:nvSpPr>
            <p:spPr>
              <a:xfrm>
                <a:off x="3458693"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41" name="TextBox 40">
                <a:extLst>
                  <a:ext uri="{FF2B5EF4-FFF2-40B4-BE49-F238E27FC236}">
                    <a16:creationId xmlns:a16="http://schemas.microsoft.com/office/drawing/2014/main" id="{A5EEF6DC-5BF2-4CFE-B07A-C2B3DB88D658}"/>
                  </a:ext>
                </a:extLst>
              </p:cNvPr>
              <p:cNvSpPr txBox="1"/>
              <p:nvPr/>
            </p:nvSpPr>
            <p:spPr>
              <a:xfrm>
                <a:off x="4192051"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
            <p:nvSpPr>
              <p:cNvPr id="42" name="TextBox 41">
                <a:extLst>
                  <a:ext uri="{FF2B5EF4-FFF2-40B4-BE49-F238E27FC236}">
                    <a16:creationId xmlns:a16="http://schemas.microsoft.com/office/drawing/2014/main" id="{B19FA96C-F965-4F05-B0A9-49312809D934}"/>
                  </a:ext>
                </a:extLst>
              </p:cNvPr>
              <p:cNvSpPr txBox="1"/>
              <p:nvPr/>
            </p:nvSpPr>
            <p:spPr>
              <a:xfrm>
                <a:off x="4940384"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43" name="TextBox 42">
                <a:extLst>
                  <a:ext uri="{FF2B5EF4-FFF2-40B4-BE49-F238E27FC236}">
                    <a16:creationId xmlns:a16="http://schemas.microsoft.com/office/drawing/2014/main" id="{77050A89-8D24-4211-B401-7C69D508DF50}"/>
                  </a:ext>
                </a:extLst>
              </p:cNvPr>
              <p:cNvSpPr txBox="1"/>
              <p:nvPr/>
            </p:nvSpPr>
            <p:spPr>
              <a:xfrm>
                <a:off x="5682489"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
            <p:nvSpPr>
              <p:cNvPr id="44" name="TextBox 43">
                <a:extLst>
                  <a:ext uri="{FF2B5EF4-FFF2-40B4-BE49-F238E27FC236}">
                    <a16:creationId xmlns:a16="http://schemas.microsoft.com/office/drawing/2014/main" id="{2808086A-5CDD-4A14-8D64-25EAB8A923B5}"/>
                  </a:ext>
                </a:extLst>
              </p:cNvPr>
              <p:cNvSpPr txBox="1"/>
              <p:nvPr/>
            </p:nvSpPr>
            <p:spPr>
              <a:xfrm>
                <a:off x="6417560"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45" name="TextBox 44">
                <a:extLst>
                  <a:ext uri="{FF2B5EF4-FFF2-40B4-BE49-F238E27FC236}">
                    <a16:creationId xmlns:a16="http://schemas.microsoft.com/office/drawing/2014/main" id="{2256E6B8-206C-4ADC-9E6C-FCA502B5EE52}"/>
                  </a:ext>
                </a:extLst>
              </p:cNvPr>
              <p:cNvSpPr txBox="1"/>
              <p:nvPr/>
            </p:nvSpPr>
            <p:spPr>
              <a:xfrm>
                <a:off x="7158314" y="3668047"/>
                <a:ext cx="773405" cy="2927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grpSp>
        <p:grpSp>
          <p:nvGrpSpPr>
            <p:cNvPr id="286" name="Group 285">
              <a:extLst>
                <a:ext uri="{FF2B5EF4-FFF2-40B4-BE49-F238E27FC236}">
                  <a16:creationId xmlns:a16="http://schemas.microsoft.com/office/drawing/2014/main" id="{95C7617D-8D7A-4766-B7B6-0767CB49702F}"/>
                </a:ext>
              </a:extLst>
            </p:cNvPr>
            <p:cNvGrpSpPr/>
            <p:nvPr/>
          </p:nvGrpSpPr>
          <p:grpSpPr>
            <a:xfrm>
              <a:off x="885515" y="3548362"/>
              <a:ext cx="7405298" cy="119684"/>
              <a:chOff x="885515" y="3548362"/>
              <a:chExt cx="7405298" cy="119684"/>
            </a:xfrm>
          </p:grpSpPr>
          <p:cxnSp>
            <p:nvCxnSpPr>
              <p:cNvPr id="13" name="Straight Connector 12">
                <a:extLst>
                  <a:ext uri="{FF2B5EF4-FFF2-40B4-BE49-F238E27FC236}">
                    <a16:creationId xmlns:a16="http://schemas.microsoft.com/office/drawing/2014/main" id="{1BD1523D-A6A4-46CB-A31B-DCC2E82DAD05}"/>
                  </a:ext>
                </a:extLst>
              </p:cNvPr>
              <p:cNvCxnSpPr>
                <a:cxnSpLocks/>
              </p:cNvCxnSpPr>
              <p:nvPr/>
            </p:nvCxnSpPr>
            <p:spPr>
              <a:xfrm>
                <a:off x="885515" y="3560066"/>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9C8B0F3-1956-4C76-BFD7-58E2A6B15B3B}"/>
                  </a:ext>
                </a:extLst>
              </p:cNvPr>
              <p:cNvCxnSpPr>
                <a:cxnSpLocks/>
              </p:cNvCxnSpPr>
              <p:nvPr/>
            </p:nvCxnSpPr>
            <p:spPr>
              <a:xfrm>
                <a:off x="4585366" y="3550083"/>
                <a:ext cx="0" cy="116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27A43D9-AC0E-4317-8088-8E8340069927}"/>
                  </a:ext>
                </a:extLst>
              </p:cNvPr>
              <p:cNvCxnSpPr>
                <a:cxnSpLocks/>
              </p:cNvCxnSpPr>
              <p:nvPr/>
            </p:nvCxnSpPr>
            <p:spPr>
              <a:xfrm>
                <a:off x="892659" y="3549966"/>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ECE9383-1D67-4828-89D2-2483CAF54190}"/>
                  </a:ext>
                </a:extLst>
              </p:cNvPr>
              <p:cNvCxnSpPr/>
              <p:nvPr/>
            </p:nvCxnSpPr>
            <p:spPr>
              <a:xfrm>
                <a:off x="8286024" y="3548362"/>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66A9F57-827D-4A3F-8901-205671B8D877}"/>
                  </a:ext>
                </a:extLst>
              </p:cNvPr>
              <p:cNvCxnSpPr>
                <a:cxnSpLocks/>
              </p:cNvCxnSpPr>
              <p:nvPr/>
            </p:nvCxnSpPr>
            <p:spPr>
              <a:xfrm>
                <a:off x="163119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8EEE20-B1FB-40B2-8843-F8240E8AE910}"/>
                  </a:ext>
                </a:extLst>
              </p:cNvPr>
              <p:cNvCxnSpPr>
                <a:cxnSpLocks/>
              </p:cNvCxnSpPr>
              <p:nvPr/>
            </p:nvCxnSpPr>
            <p:spPr>
              <a:xfrm>
                <a:off x="236973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B58A0A7-BB30-49AE-9142-832177329B26}"/>
                  </a:ext>
                </a:extLst>
              </p:cNvPr>
              <p:cNvCxnSpPr>
                <a:cxnSpLocks/>
              </p:cNvCxnSpPr>
              <p:nvPr/>
            </p:nvCxnSpPr>
            <p:spPr>
              <a:xfrm>
                <a:off x="310827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ACC190E-D95D-4443-91F4-97A9D9915486}"/>
                  </a:ext>
                </a:extLst>
              </p:cNvPr>
              <p:cNvCxnSpPr>
                <a:cxnSpLocks/>
              </p:cNvCxnSpPr>
              <p:nvPr/>
            </p:nvCxnSpPr>
            <p:spPr>
              <a:xfrm>
                <a:off x="3846819"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1F2CB990-3C2C-4994-B12A-0A9A44CD46D2}"/>
                  </a:ext>
                </a:extLst>
              </p:cNvPr>
              <p:cNvCxnSpPr>
                <a:cxnSpLocks/>
              </p:cNvCxnSpPr>
              <p:nvPr/>
            </p:nvCxnSpPr>
            <p:spPr>
              <a:xfrm>
                <a:off x="532876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3A1741D9-8421-45F3-B68F-7EB3BD9AB97C}"/>
                  </a:ext>
                </a:extLst>
              </p:cNvPr>
              <p:cNvCxnSpPr>
                <a:cxnSpLocks/>
              </p:cNvCxnSpPr>
              <p:nvPr/>
            </p:nvCxnSpPr>
            <p:spPr>
              <a:xfrm>
                <a:off x="606730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ADF19899-D17E-4B3E-8012-188966E89954}"/>
                  </a:ext>
                </a:extLst>
              </p:cNvPr>
              <p:cNvCxnSpPr>
                <a:cxnSpLocks/>
              </p:cNvCxnSpPr>
              <p:nvPr/>
            </p:nvCxnSpPr>
            <p:spPr>
              <a:xfrm>
                <a:off x="680584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6A97FC24-F038-4285-A2D9-913B9000F77E}"/>
                  </a:ext>
                </a:extLst>
              </p:cNvPr>
              <p:cNvCxnSpPr>
                <a:cxnSpLocks/>
              </p:cNvCxnSpPr>
              <p:nvPr/>
            </p:nvCxnSpPr>
            <p:spPr>
              <a:xfrm>
                <a:off x="7544388" y="3550614"/>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39" name="Straight Arrow Connector 138">
            <a:extLst>
              <a:ext uri="{FF2B5EF4-FFF2-40B4-BE49-F238E27FC236}">
                <a16:creationId xmlns:a16="http://schemas.microsoft.com/office/drawing/2014/main" id="{179588D8-4C88-489F-BD04-CE38F6DA3A71}"/>
              </a:ext>
            </a:extLst>
          </p:cNvPr>
          <p:cNvCxnSpPr>
            <a:cxnSpLocks/>
          </p:cNvCxnSpPr>
          <p:nvPr/>
        </p:nvCxnSpPr>
        <p:spPr>
          <a:xfrm>
            <a:off x="2030761" y="1577079"/>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0" name="Straight Arrow Connector 139">
            <a:extLst>
              <a:ext uri="{FF2B5EF4-FFF2-40B4-BE49-F238E27FC236}">
                <a16:creationId xmlns:a16="http://schemas.microsoft.com/office/drawing/2014/main" id="{0F2FCA68-36DA-46B2-9615-FC483B39F150}"/>
              </a:ext>
            </a:extLst>
          </p:cNvPr>
          <p:cNvCxnSpPr>
            <a:cxnSpLocks/>
          </p:cNvCxnSpPr>
          <p:nvPr/>
        </p:nvCxnSpPr>
        <p:spPr>
          <a:xfrm>
            <a:off x="9730281" y="1577079"/>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cxnSp>
        <p:nvCxnSpPr>
          <p:cNvPr id="141" name="Straight Arrow Connector 140">
            <a:extLst>
              <a:ext uri="{FF2B5EF4-FFF2-40B4-BE49-F238E27FC236}">
                <a16:creationId xmlns:a16="http://schemas.microsoft.com/office/drawing/2014/main" id="{623150B3-18DA-442A-8576-D58A52380D00}"/>
              </a:ext>
            </a:extLst>
          </p:cNvPr>
          <p:cNvCxnSpPr>
            <a:cxnSpLocks/>
          </p:cNvCxnSpPr>
          <p:nvPr/>
        </p:nvCxnSpPr>
        <p:spPr>
          <a:xfrm>
            <a:off x="4137124" y="1577079"/>
            <a:ext cx="0" cy="391886"/>
          </a:xfrm>
          <a:prstGeom prst="straightConnector1">
            <a:avLst/>
          </a:prstGeom>
          <a:ln>
            <a:solidFill>
              <a:srgbClr val="FF0000"/>
            </a:solidFill>
            <a:tailEnd type="triangle" w="lg" len="med"/>
          </a:ln>
        </p:spPr>
        <p:style>
          <a:lnRef idx="2">
            <a:schemeClr val="dk1"/>
          </a:lnRef>
          <a:fillRef idx="0">
            <a:schemeClr val="dk1"/>
          </a:fillRef>
          <a:effectRef idx="1">
            <a:schemeClr val="dk1"/>
          </a:effectRef>
          <a:fontRef idx="minor">
            <a:schemeClr val="tx1"/>
          </a:fontRef>
        </p:style>
      </p:cxnSp>
      <p:sp>
        <p:nvSpPr>
          <p:cNvPr id="39" name="Content Placeholder 2">
            <a:extLst>
              <a:ext uri="{FF2B5EF4-FFF2-40B4-BE49-F238E27FC236}">
                <a16:creationId xmlns:a16="http://schemas.microsoft.com/office/drawing/2014/main" id="{B32ECF14-E583-436B-9976-18190557D58C}"/>
              </a:ext>
            </a:extLst>
          </p:cNvPr>
          <p:cNvSpPr txBox="1">
            <a:spLocks/>
          </p:cNvSpPr>
          <p:nvPr/>
        </p:nvSpPr>
        <p:spPr>
          <a:xfrm>
            <a:off x="623889" y="2945500"/>
            <a:ext cx="9827150"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does each interval on the number line increase by?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number do you estimate the arrow is pointing to? What information helped your estimate?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multiples of one is the arrow in between? Which multiple is it closest to? Is it before or after the unlabelled half-way point between the two known values? What about the quarter and three-quarter points? Repeat for all the arrows.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Where would 1.4 be located? 4.9? 7.85? Repeat for other values.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162106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4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3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4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141"/>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10.xml><?xml version="1.0" encoding="utf-8"?>
<p:tagLst xmlns:a="http://schemas.openxmlformats.org/drawingml/2006/main" xmlns:r="http://schemas.openxmlformats.org/officeDocument/2006/relationships" xmlns:p="http://schemas.openxmlformats.org/presentationml/2006/main">
  <p:tag name="TIMING" val="|8|1.8|2.1"/>
</p:tagLst>
</file>

<file path=ppt/tags/tag11.xml><?xml version="1.0" encoding="utf-8"?>
<p:tagLst xmlns:a="http://schemas.openxmlformats.org/drawingml/2006/main" xmlns:r="http://schemas.openxmlformats.org/officeDocument/2006/relationships" xmlns:p="http://schemas.openxmlformats.org/presentationml/2006/main">
  <p:tag name="TIMING" val="|8|1.8|2.1"/>
</p:tagLst>
</file>

<file path=ppt/tags/tag12.xml><?xml version="1.0" encoding="utf-8"?>
<p:tagLst xmlns:a="http://schemas.openxmlformats.org/drawingml/2006/main" xmlns:r="http://schemas.openxmlformats.org/officeDocument/2006/relationships" xmlns:p="http://schemas.openxmlformats.org/presentationml/2006/main">
  <p:tag name="TIMING" val="|14.9|2.7|4.5"/>
</p:tagLst>
</file>

<file path=ppt/tags/tag13.xml><?xml version="1.0" encoding="utf-8"?>
<p:tagLst xmlns:a="http://schemas.openxmlformats.org/drawingml/2006/main" xmlns:r="http://schemas.openxmlformats.org/officeDocument/2006/relationships" xmlns:p="http://schemas.openxmlformats.org/presentationml/2006/main">
  <p:tag name="TIMING" val="|3.3|1|1.1|1.1|0.7|1"/>
</p:tagLst>
</file>

<file path=ppt/tags/tag2.xml><?xml version="1.0" encoding="utf-8"?>
<p:tagLst xmlns:a="http://schemas.openxmlformats.org/drawingml/2006/main" xmlns:r="http://schemas.openxmlformats.org/officeDocument/2006/relationships" xmlns:p="http://schemas.openxmlformats.org/presentationml/2006/main">
  <p:tag name="TIMING" val="|11.5"/>
</p:tagLst>
</file>

<file path=ppt/tags/tag3.xml><?xml version="1.0" encoding="utf-8"?>
<p:tagLst xmlns:a="http://schemas.openxmlformats.org/drawingml/2006/main" xmlns:r="http://schemas.openxmlformats.org/officeDocument/2006/relationships" xmlns:p="http://schemas.openxmlformats.org/presentationml/2006/main">
  <p:tag name="TIMING" val="|11.5"/>
</p:tagLst>
</file>

<file path=ppt/tags/tag4.xml><?xml version="1.0" encoding="utf-8"?>
<p:tagLst xmlns:a="http://schemas.openxmlformats.org/drawingml/2006/main" xmlns:r="http://schemas.openxmlformats.org/officeDocument/2006/relationships" xmlns:p="http://schemas.openxmlformats.org/presentationml/2006/main">
  <p:tag name="TIMING" val="|11.5"/>
</p:tagLst>
</file>

<file path=ppt/tags/tag5.xml><?xml version="1.0" encoding="utf-8"?>
<p:tagLst xmlns:a="http://schemas.openxmlformats.org/drawingml/2006/main" xmlns:r="http://schemas.openxmlformats.org/officeDocument/2006/relationships" xmlns:p="http://schemas.openxmlformats.org/presentationml/2006/main">
  <p:tag name="TIMING" val="|11.5"/>
</p:tagLst>
</file>

<file path=ppt/tags/tag6.xml><?xml version="1.0" encoding="utf-8"?>
<p:tagLst xmlns:a="http://schemas.openxmlformats.org/drawingml/2006/main" xmlns:r="http://schemas.openxmlformats.org/officeDocument/2006/relationships" xmlns:p="http://schemas.openxmlformats.org/presentationml/2006/main">
  <p:tag name="TIMING" val="|11.5"/>
</p:tagLst>
</file>

<file path=ppt/tags/tag7.xml><?xml version="1.0" encoding="utf-8"?>
<p:tagLst xmlns:a="http://schemas.openxmlformats.org/drawingml/2006/main" xmlns:r="http://schemas.openxmlformats.org/officeDocument/2006/relationships" xmlns:p="http://schemas.openxmlformats.org/presentationml/2006/main">
  <p:tag name="TIMING" val="|11.5"/>
</p:tagLst>
</file>

<file path=ppt/tags/tag8.xml><?xml version="1.0" encoding="utf-8"?>
<p:tagLst xmlns:a="http://schemas.openxmlformats.org/drawingml/2006/main" xmlns:r="http://schemas.openxmlformats.org/officeDocument/2006/relationships" xmlns:p="http://schemas.openxmlformats.org/presentationml/2006/main">
  <p:tag name="TIMING" val="|11.5"/>
</p:tagLst>
</file>

<file path=ppt/tags/tag9.xml><?xml version="1.0" encoding="utf-8"?>
<p:tagLst xmlns:a="http://schemas.openxmlformats.org/drawingml/2006/main" xmlns:r="http://schemas.openxmlformats.org/officeDocument/2006/relationships" xmlns:p="http://schemas.openxmlformats.org/presentationml/2006/main">
  <p:tag name="TIMING" val="|11.5"/>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B7F1871-ADAD-4B5A-8CCD-6426C28F2A6A}"/>
</file>

<file path=customXml/itemProps2.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3.xml><?xml version="1.0" encoding="utf-8"?>
<ds:datastoreItem xmlns:ds="http://schemas.openxmlformats.org/officeDocument/2006/customXml" ds:itemID="{F52F4355-41EF-4DA9-B998-C6511E367AD2}">
  <ds:schemaRefs>
    <ds:schemaRef ds:uri="http://purl.org/dc/terms/"/>
    <ds:schemaRef ds:uri="92be446a-fb96-41da-bd3a-8b4d582e422e"/>
    <ds:schemaRef ds:uri="9a54f591-ca81-4d3f-b3c2-6f30af17eb50"/>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606</TotalTime>
  <Words>2737</Words>
  <Application>Microsoft Office PowerPoint</Application>
  <PresentationFormat>Widescreen</PresentationFormat>
  <Paragraphs>460</Paragraphs>
  <Slides>33</Slides>
  <Notes>20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33</vt:i4>
      </vt:variant>
    </vt:vector>
  </HeadingPairs>
  <TitlesOfParts>
    <vt:vector size="41" baseType="lpstr">
      <vt:lpstr>Arial</vt:lpstr>
      <vt:lpstr>Calibri</vt:lpstr>
      <vt:lpstr>Calibri Light</vt:lpstr>
      <vt:lpstr>Comic Sans MS</vt:lpstr>
      <vt:lpstr>Myriad Pro</vt:lpstr>
      <vt:lpstr>Myriad Pro Semibold</vt:lpstr>
      <vt:lpstr>Custom Design</vt:lpstr>
      <vt:lpstr>nctem1</vt:lpstr>
      <vt:lpstr>PowerPoint Presentation</vt:lpstr>
      <vt:lpstr>6NPV-3  Reason about the location of any number up to 10 million, including decimal fractions, in the linear number system, and round numbers, as appropriate, including in contexts.</vt:lpstr>
      <vt:lpstr>6NPV-3: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6NPV-3 Numbers up to 10,000,000 in the linear number system</vt:lpstr>
      <vt:lpstr>6NPV-3 Numbers up to 10,000,000 in the linear number system</vt:lpstr>
      <vt:lpstr>6NPV-3 Numbers up to 10,000,000 in the linear number system</vt:lpstr>
      <vt:lpstr>6NPV-3 Numbers up to 10,000,000 in the linear number system</vt:lpstr>
      <vt:lpstr>6NPV-3 Numbers up to 10,000,000 in the linear number system</vt:lpstr>
      <vt:lpstr>6NPV-3 Numbers up to 10,000,000 in the linear number system</vt:lpstr>
      <vt:lpstr>6NPV-3 Numbers up to 10,000,000 in the linear number system</vt:lpstr>
      <vt:lpstr>6NPV-3 Numbers up to 10,000,000 in the linear number system</vt:lpstr>
      <vt:lpstr>6NPV-3 Numbers up to 10,000,000 in the linear number system</vt:lpstr>
      <vt:lpstr>6NPV-3 Numbers up to 10,000,000 in the linear number system </vt:lpstr>
      <vt:lpstr>6NPV-3 Numbers up to 10,000,000 in the linear number system </vt:lpstr>
      <vt:lpstr>6NPV-3 Numbers up to 10,000,000 in the linear number system </vt:lpstr>
      <vt:lpstr>6NPV-3 Numbers up to 10,000,000 in the linear number system </vt:lpstr>
      <vt:lpstr>6NPV-3 Numbers up to 10,000,000 in the linear number system</vt:lpstr>
      <vt:lpstr>6NPV-3 Numbers up to 10,000,000 in the linear number system </vt:lpstr>
      <vt:lpstr>6NPV-3 Numbers up to 10,000,000 in the linear number system </vt:lpstr>
      <vt:lpstr>6NPV-3 Numbers up to 10,000,000 in the linear number system</vt:lpstr>
      <vt:lpstr>6NPV-3 Numbers up to 10,000,000 in the linear number system </vt:lpstr>
      <vt:lpstr>6NPV-3 Numbers up to 10,000,000 in the linear number system</vt:lpstr>
      <vt:lpstr>6NPV-3 Numbers up to 10,000,000 in the linear number system </vt:lpstr>
      <vt:lpstr>6NPV-3 Numbers up to 10,000,000 in the linear number system </vt:lpstr>
      <vt:lpstr>6NPV-3 Numbers up to 10,000,000 in the linear number system </vt:lpstr>
      <vt:lpstr>6NPV-3 Numbers up to 10,000,000 in the linear number system</vt:lpstr>
      <vt:lpstr>6NPV–3 Numbers up to 10 million in the linear number system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13</cp:revision>
  <dcterms:created xsi:type="dcterms:W3CDTF">2020-08-07T06:29:50Z</dcterms:created>
  <dcterms:modified xsi:type="dcterms:W3CDTF">2020-08-20T21:10:45Z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